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4760" r:id="rId1"/>
  </p:sldMasterIdLst>
  <p:notesMasterIdLst>
    <p:notesMasterId r:id="rId34"/>
  </p:notesMasterIdLst>
  <p:sldIdLst>
    <p:sldId id="256" r:id="rId2"/>
    <p:sldId id="319" r:id="rId3"/>
    <p:sldId id="610" r:id="rId4"/>
    <p:sldId id="604" r:id="rId5"/>
    <p:sldId id="609" r:id="rId6"/>
    <p:sldId id="612" r:id="rId7"/>
    <p:sldId id="611" r:id="rId8"/>
    <p:sldId id="613" r:id="rId9"/>
    <p:sldId id="614" r:id="rId10"/>
    <p:sldId id="615" r:id="rId11"/>
    <p:sldId id="616" r:id="rId12"/>
    <p:sldId id="617" r:id="rId13"/>
    <p:sldId id="618" r:id="rId14"/>
    <p:sldId id="622" r:id="rId15"/>
    <p:sldId id="619" r:id="rId16"/>
    <p:sldId id="620" r:id="rId17"/>
    <p:sldId id="623" r:id="rId18"/>
    <p:sldId id="624" r:id="rId19"/>
    <p:sldId id="625" r:id="rId20"/>
    <p:sldId id="621" r:id="rId21"/>
    <p:sldId id="587" r:id="rId22"/>
    <p:sldId id="598" r:id="rId23"/>
    <p:sldId id="600" r:id="rId24"/>
    <p:sldId id="626" r:id="rId25"/>
    <p:sldId id="627" r:id="rId26"/>
    <p:sldId id="628" r:id="rId27"/>
    <p:sldId id="629" r:id="rId28"/>
    <p:sldId id="630" r:id="rId29"/>
    <p:sldId id="631" r:id="rId30"/>
    <p:sldId id="632" r:id="rId31"/>
    <p:sldId id="633" r:id="rId32"/>
    <p:sldId id="634" r:id="rId3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>
          <p15:clr>
            <a:srgbClr val="A4A3A4"/>
          </p15:clr>
        </p15:guide>
        <p15:guide id="2" pos="370">
          <p15:clr>
            <a:srgbClr val="A4A3A4"/>
          </p15:clr>
        </p15:guide>
        <p15:guide id="3" pos="7310">
          <p15:clr>
            <a:srgbClr val="A4A3A4"/>
          </p15:clr>
        </p15:guide>
        <p15:guide id="4" pos="7278">
          <p15:clr>
            <a:srgbClr val="A4A3A4"/>
          </p15:clr>
        </p15:guide>
        <p15:guide id="5" orient="horz" pos="923">
          <p15:clr>
            <a:srgbClr val="A4A3A4"/>
          </p15:clr>
        </p15:guide>
        <p15:guide id="6" pos="4140">
          <p15:clr>
            <a:srgbClr val="A4A3A4"/>
          </p15:clr>
        </p15:guide>
        <p15:guide id="7" pos="42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35" autoAdjust="0"/>
    <p:restoredTop sz="93878" autoAdjust="0"/>
  </p:normalViewPr>
  <p:slideViewPr>
    <p:cSldViewPr snapToGrid="0">
      <p:cViewPr varScale="1">
        <p:scale>
          <a:sx n="116" d="100"/>
          <a:sy n="116" d="100"/>
        </p:scale>
        <p:origin x="306" y="138"/>
      </p:cViewPr>
      <p:guideLst>
        <p:guide orient="horz" pos="913"/>
        <p:guide pos="370"/>
        <p:guide pos="7310"/>
        <p:guide pos="7278"/>
        <p:guide orient="horz" pos="923"/>
        <p:guide pos="4140"/>
        <p:guide pos="422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19F20-AB01-48F7-B060-2C1FC338DCA2}" type="datetimeFigureOut">
              <a:rPr lang="zh-CN" altLang="en-US" smtClean="0"/>
              <a:pPr/>
              <a:t>2016/11/9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BECBF-04B2-414A-BEA0-580315C82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367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E7AB999-9BB4-4F3A-BAB2-A86E7ABF47E2}" type="slidenum">
              <a:rPr lang="zh-CN" altLang="en-US" smtClean="0"/>
              <a:pPr>
                <a:spcBef>
                  <a:spcPct val="0"/>
                </a:spcBef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444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B8498A5D-290E-4826-A5EC-F4E165D1B938}" type="slidenum">
              <a:rPr lang="zh-CN" altLang="en-US" smtClean="0"/>
              <a:pPr>
                <a:spcBef>
                  <a:spcPct val="0"/>
                </a:spcBef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558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2FB43D1-1647-4D9E-A302-F6A9D997652F}" type="slidenum">
              <a:rPr lang="zh-CN" altLang="en-US" smtClean="0"/>
              <a:pPr>
                <a:spcBef>
                  <a:spcPct val="0"/>
                </a:spcBef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833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规范标准、覆盖全面、重点突出、制衡有效、切合实际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91EBF75-D49E-4B05-8E74-043C3F6D6124}" type="slidenum">
              <a:rPr lang="zh-CN" altLang="en-US"/>
              <a:pPr>
                <a:spcBef>
                  <a:spcPct val="0"/>
                </a:spcBef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419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80E94-BC92-4BA7-BD39-3D4D1BF93517}" type="slidenum">
              <a:rPr lang="zh-CN" altLang="en-US" smtClean="0"/>
              <a:pPr>
                <a:defRPr/>
              </a:pPr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563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2FB43D1-1647-4D9E-A302-F6A9D997652F}" type="slidenum">
              <a:rPr lang="zh-CN" altLang="en-US" smtClean="0"/>
              <a:pPr>
                <a:spcBef>
                  <a:spcPct val="0"/>
                </a:spcBef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68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BECBF-04B2-414A-BEA0-580315C8296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489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52737A-6AAF-406D-A0E6-1660608F9642}" type="slidenum">
              <a:rPr lang="en-US" altLang="zh-CN" smtClean="0">
                <a:latin typeface="Arial" charset="0"/>
                <a:ea typeface="宋体" charset="-122"/>
              </a:rPr>
              <a:pPr/>
              <a:t>22</a:t>
            </a:fld>
            <a:endParaRPr lang="en-US" altLang="zh-CN">
              <a:latin typeface="Arial" charset="0"/>
              <a:ea typeface="宋体" charset="-122"/>
            </a:endParaRPr>
          </a:p>
        </p:txBody>
      </p:sp>
      <p:sp>
        <p:nvSpPr>
          <p:cNvPr id="68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79413" y="685800"/>
            <a:ext cx="6097587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4343400"/>
            <a:ext cx="5489575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4178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E7AB999-9BB4-4F3A-BAB2-A86E7ABF47E2}" type="slidenum">
              <a:rPr lang="zh-CN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522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规范标准、覆盖全面、重点突出、制衡有效、切合实际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91EBF75-D49E-4B05-8E74-043C3F6D6124}" type="slidenum">
              <a:rPr lang="zh-CN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76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BECBF-04B2-414A-BEA0-580315C8296B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195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BECBF-04B2-414A-BEA0-580315C8296B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372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BECBF-04B2-414A-BEA0-580315C8296B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031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BECBF-04B2-414A-BEA0-580315C8296B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621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BECBF-04B2-414A-BEA0-580315C8296B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872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ik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1612900"/>
            <a:ext cx="5557838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861550" y="4081463"/>
            <a:ext cx="2038350" cy="7381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latinLnBrk="1" hangingPunct="1">
              <a:buFont typeface="Wingdings" pitchFamily="2" charset="2"/>
              <a:buNone/>
              <a:defRPr/>
            </a:pPr>
            <a:r>
              <a:rPr lang="en-US" altLang="zh-CN" sz="2100" b="1" dirty="0">
                <a:solidFill>
                  <a:srgbClr val="FFFFFF"/>
                </a:solidFill>
                <a:cs typeface="Arial" pitchFamily="34" charset="0"/>
              </a:rPr>
              <a:t>Internal</a:t>
            </a:r>
          </a:p>
          <a:p>
            <a:pPr eaLnBrk="1" latinLnBrk="1" hangingPunct="1">
              <a:buFont typeface="Wingdings" pitchFamily="2" charset="2"/>
              <a:buNone/>
              <a:defRPr/>
            </a:pPr>
            <a:r>
              <a:rPr lang="en-US" altLang="zh-CN" sz="2100" b="1" dirty="0">
                <a:solidFill>
                  <a:srgbClr val="FFFFFF"/>
                </a:solidFill>
                <a:cs typeface="Arial" pitchFamily="34" charset="0"/>
              </a:rPr>
              <a:t>        Control</a:t>
            </a:r>
            <a:endParaRPr lang="en-GB" altLang="zh-CN" sz="2100" b="1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rot="16200000">
            <a:off x="4850607" y="3767931"/>
            <a:ext cx="4954588" cy="3175"/>
          </a:xfrm>
          <a:prstGeom prst="line">
            <a:avLst/>
          </a:prstGeom>
          <a:noFill/>
          <a:ln w="19050">
            <a:solidFill>
              <a:srgbClr val="EAEAEA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-17463" y="3444875"/>
            <a:ext cx="12203113" cy="0"/>
          </a:xfrm>
          <a:prstGeom prst="line">
            <a:avLst/>
          </a:prstGeom>
          <a:noFill/>
          <a:ln w="19050">
            <a:solidFill>
              <a:srgbClr val="EAEAEA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rot="16200000">
            <a:off x="2386807" y="3936206"/>
            <a:ext cx="4954588" cy="3175"/>
          </a:xfrm>
          <a:prstGeom prst="line">
            <a:avLst/>
          </a:prstGeom>
          <a:noFill/>
          <a:ln w="19050">
            <a:solidFill>
              <a:srgbClr val="EAEAEA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rot="16200000">
            <a:off x="-53975" y="3935413"/>
            <a:ext cx="4954588" cy="4762"/>
          </a:xfrm>
          <a:prstGeom prst="line">
            <a:avLst/>
          </a:prstGeom>
          <a:noFill/>
          <a:ln w="19050">
            <a:solidFill>
              <a:srgbClr val="EAEAEA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rot="16200000">
            <a:off x="7636669" y="3575844"/>
            <a:ext cx="4230688" cy="0"/>
          </a:xfrm>
          <a:prstGeom prst="line">
            <a:avLst/>
          </a:prstGeom>
          <a:noFill/>
          <a:ln w="19050">
            <a:solidFill>
              <a:srgbClr val="EAEAEA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hidden">
          <a:xfrm>
            <a:off x="0" y="5257800"/>
            <a:ext cx="12192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buFont typeface="Wingdings" pitchFamily="2" charset="2"/>
              <a:buNone/>
              <a:defRPr/>
            </a:pPr>
            <a:endParaRPr lang="zh-CN" altLang="en-US" sz="135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hidden">
          <a:xfrm>
            <a:off x="0" y="0"/>
            <a:ext cx="12192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defRPr/>
            </a:pPr>
            <a:endParaRPr lang="zh-CN" altLang="en-US" sz="135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V="1">
            <a:off x="2438400" y="1219200"/>
            <a:ext cx="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4" name="Rectangle 34"/>
          <p:cNvSpPr>
            <a:spLocks noChangeArrowheads="1"/>
          </p:cNvSpPr>
          <p:nvPr/>
        </p:nvSpPr>
        <p:spPr bwMode="auto">
          <a:xfrm>
            <a:off x="2540000" y="1219200"/>
            <a:ext cx="6851650" cy="306388"/>
          </a:xfrm>
          <a:prstGeom prst="rect">
            <a:avLst/>
          </a:prstGeom>
          <a:noFill/>
          <a:ln>
            <a:noFill/>
          </a:ln>
          <a:extLst/>
        </p:spPr>
        <p:txBody>
          <a:bodyPr lIns="13716" tIns="13716" rIns="13716" bIns="13716" anchor="ctr"/>
          <a:lstStyle/>
          <a:p>
            <a:pPr marL="257175" marR="0" indent="-257175" algn="l" defTabSz="914400" rtl="0" eaLnBrk="1" fontAlgn="base" latinLnBrk="1" hangingPunct="1">
              <a:lnSpc>
                <a:spcPct val="98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75" dirty="0">
                <a:solidFill>
                  <a:srgbClr val="FFFFFF"/>
                </a:solidFill>
                <a:cs typeface="Arial" pitchFamily="34" charset="0"/>
              </a:rPr>
              <a:t>Administrative institutions  Internal Control </a:t>
            </a:r>
            <a:r>
              <a:rPr lang="en-US" altLang="zh-CN" sz="1275" kern="12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itchFamily="34" charset="0"/>
              </a:rPr>
              <a:t>Solution</a:t>
            </a:r>
            <a:r>
              <a:rPr lang="en-US" altLang="zh-CN" sz="1275" dirty="0">
                <a:solidFill>
                  <a:srgbClr val="FFFFFF"/>
                </a:solidFill>
                <a:cs typeface="Arial" pitchFamily="34" charset="0"/>
              </a:rPr>
              <a:t> </a:t>
            </a:r>
            <a:endParaRPr lang="en-GB" altLang="zh-CN" sz="1275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9840913" y="6096000"/>
            <a:ext cx="1406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latinLnBrk="1" hangingPunct="1">
              <a:defRPr/>
            </a:pPr>
            <a:r>
              <a:rPr lang="en-GB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© Copyright </a:t>
            </a:r>
            <a:r>
              <a: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DIB</a:t>
            </a:r>
            <a:r>
              <a:rPr lang="en-GB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2016</a:t>
            </a:r>
          </a:p>
          <a:p>
            <a:pPr eaLnBrk="1" latinLnBrk="1" hangingPunct="1">
              <a:defRPr/>
            </a:pPr>
            <a:endParaRPr lang="zh-CN" altLang="en-GB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0" y="1600200"/>
            <a:ext cx="12192000" cy="0"/>
          </a:xfrm>
          <a:prstGeom prst="line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2438400" y="4343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29799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4267200"/>
            <a:ext cx="6146800" cy="914400"/>
          </a:xfrm>
        </p:spPr>
        <p:txBody>
          <a:bodyPr lIns="91440" tIns="18000" rIns="91440"/>
          <a:lstStyle>
            <a:lvl1pPr marL="0" indent="0">
              <a:buFont typeface="Wingdings" pitchFamily="2" charset="2"/>
              <a:buNone/>
              <a:defRPr sz="1500" b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单击此处编辑母版副标题样式</a:t>
            </a:r>
            <a:endParaRPr lang="zh-CN" altLang="en-GB"/>
          </a:p>
        </p:txBody>
      </p:sp>
      <p:sp>
        <p:nvSpPr>
          <p:cNvPr id="29800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1117600" y="2667000"/>
            <a:ext cx="7112000" cy="914400"/>
          </a:xfrm>
        </p:spPr>
        <p:txBody>
          <a:bodyPr lIns="91440" rIns="91440" anchor="t"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GB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39189" y="287643"/>
            <a:ext cx="1560711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2817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hidden">
          <a:xfrm>
            <a:off x="0" y="6477000"/>
            <a:ext cx="12192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defRPr/>
            </a:pPr>
            <a:endParaRPr lang="zh-CN" altLang="en-US" sz="135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hidden">
          <a:xfrm>
            <a:off x="0" y="0"/>
            <a:ext cx="12192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defRPr/>
            </a:pPr>
            <a:endParaRPr lang="zh-CN" altLang="en-US" sz="135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032000" y="60325"/>
            <a:ext cx="3267075" cy="2508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marL="257175" indent="-257175" eaLnBrk="1" latinLnBrk="1" hangingPunct="1">
              <a:lnSpc>
                <a:spcPct val="98000"/>
              </a:lnSpc>
              <a:spcBef>
                <a:spcPct val="20000"/>
              </a:spcBef>
              <a:defRPr/>
            </a:pPr>
            <a:r>
              <a:rPr lang="en-US" altLang="zh-CN" sz="1050" dirty="0">
                <a:solidFill>
                  <a:srgbClr val="FFFFFF"/>
                </a:solidFill>
                <a:cs typeface="Arial" pitchFamily="34" charset="0"/>
              </a:rPr>
              <a:t>Administrative institutions  Internal Control Solution </a:t>
            </a:r>
            <a:endParaRPr lang="en-GB" altLang="zh-CN" sz="105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V="1">
            <a:off x="2032000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0128250" y="6553200"/>
            <a:ext cx="1765300" cy="2301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latinLnBrk="1" hangingPunct="1">
              <a:defRPr/>
            </a:pPr>
            <a:r>
              <a:rPr lang="en-GB" altLang="zh-CN" sz="900" dirty="0">
                <a:solidFill>
                  <a:srgbClr val="FFFFFF"/>
                </a:solidFill>
                <a:cs typeface="Arial" pitchFamily="34" charset="0"/>
              </a:rPr>
              <a:t>© Copyright </a:t>
            </a:r>
            <a:r>
              <a:rPr lang="en-US" altLang="zh-CN" sz="900" dirty="0">
                <a:solidFill>
                  <a:srgbClr val="FFFFFF"/>
                </a:solidFill>
                <a:cs typeface="Arial" pitchFamily="34" charset="0"/>
              </a:rPr>
              <a:t>DIB</a:t>
            </a:r>
            <a:r>
              <a:rPr lang="en-GB" altLang="zh-CN" sz="900" dirty="0">
                <a:solidFill>
                  <a:srgbClr val="FFFFFF"/>
                </a:solidFill>
                <a:cs typeface="Arial" pitchFamily="34" charset="0"/>
              </a:rPr>
              <a:t> 2016</a:t>
            </a: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flipV="1">
            <a:off x="2032000" y="64770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0" y="381000"/>
            <a:ext cx="12192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0" y="6477000"/>
            <a:ext cx="12192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609600" y="981075"/>
            <a:ext cx="10972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 flipV="1">
            <a:off x="2032000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grpSp>
        <p:nvGrpSpPr>
          <p:cNvPr id="13" name="Group 17"/>
          <p:cNvGrpSpPr>
            <a:grpSpLocks/>
          </p:cNvGrpSpPr>
          <p:nvPr/>
        </p:nvGrpSpPr>
        <p:grpSpPr bwMode="auto">
          <a:xfrm>
            <a:off x="0" y="0"/>
            <a:ext cx="2032000" cy="501650"/>
            <a:chOff x="0" y="0"/>
            <a:chExt cx="960" cy="316"/>
          </a:xfrm>
        </p:grpSpPr>
        <p:sp>
          <p:nvSpPr>
            <p:cNvPr id="14" name="Line 18"/>
            <p:cNvSpPr>
              <a:spLocks noChangeShapeType="1"/>
            </p:cNvSpPr>
            <p:nvPr/>
          </p:nvSpPr>
          <p:spPr bwMode="auto">
            <a:xfrm flipV="1">
              <a:off x="960" y="0"/>
              <a:ext cx="0" cy="316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5" name="Line 19"/>
            <p:cNvSpPr>
              <a:spLocks noChangeShapeType="1"/>
            </p:cNvSpPr>
            <p:nvPr/>
          </p:nvSpPr>
          <p:spPr bwMode="auto">
            <a:xfrm flipV="1">
              <a:off x="384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6" name="Line 20"/>
            <p:cNvSpPr>
              <a:spLocks noChangeShapeType="1"/>
            </p:cNvSpPr>
            <p:nvPr/>
          </p:nvSpPr>
          <p:spPr bwMode="auto">
            <a:xfrm flipV="1">
              <a:off x="192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 flipH="1">
              <a:off x="0" y="124"/>
              <a:ext cx="960" cy="0"/>
            </a:xfrm>
            <a:prstGeom prst="line">
              <a:avLst/>
            </a:prstGeom>
            <a:noFill/>
            <a:ln w="6350">
              <a:solidFill>
                <a:srgbClr val="DDDDDD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8" name="Line 22"/>
            <p:cNvSpPr>
              <a:spLocks noChangeShapeType="1"/>
            </p:cNvSpPr>
            <p:nvPr/>
          </p:nvSpPr>
          <p:spPr bwMode="auto">
            <a:xfrm flipV="1">
              <a:off x="768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 flipV="1">
              <a:off x="576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1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204788" y="6534150"/>
            <a:ext cx="1625600" cy="2698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E5AD1-7C3A-45C9-A71C-5761BE6B44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31289" y="-72291"/>
            <a:ext cx="1560711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1734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453670"/>
            <a:ext cx="10972800" cy="501303"/>
          </a:xfrm>
        </p:spPr>
        <p:txBody>
          <a:bodyPr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>
          <a:xfrm>
            <a:off x="624419" y="1053086"/>
            <a:ext cx="10943167" cy="6477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FFDBB-A968-4BA4-84B1-4712B72289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31289" y="-72291"/>
            <a:ext cx="1560711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8058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ko-KR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31289" y="-72291"/>
            <a:ext cx="1560711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8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0879" y="620688"/>
            <a:ext cx="11222892" cy="2746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70879" y="1079480"/>
            <a:ext cx="5517661" cy="2444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6108" y="1079480"/>
            <a:ext cx="5517661" cy="2444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ko-KR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31289" y="-72291"/>
            <a:ext cx="1560711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56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4C825-F594-43AF-98F9-5774A0DDD9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31289" y="-72291"/>
            <a:ext cx="1560711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69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ko-KR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EBB3B-9589-458E-A962-2DAFD7B9F8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672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622989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" y="1"/>
            <a:ext cx="512233" cy="10144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" y="1038225"/>
            <a:ext cx="512233" cy="27051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" y="5645150"/>
            <a:ext cx="512233" cy="12271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39752" y="1"/>
            <a:ext cx="11652249" cy="10144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50333" y="1046164"/>
            <a:ext cx="11641667" cy="5811837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10" name="Picture 8" descr="at0001_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1900"/>
            <a:ext cx="514351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21"/>
          <p:cNvGraphicFramePr>
            <a:graphicFrameLocks noChangeAspect="1"/>
          </p:cNvGraphicFramePr>
          <p:nvPr/>
        </p:nvGraphicFramePr>
        <p:xfrm>
          <a:off x="647701" y="377825"/>
          <a:ext cx="1731433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" r:id="rId4" imgW="428060" imgH="180870" progId="">
                  <p:embed/>
                </p:oleObj>
              </mc:Choice>
              <mc:Fallback>
                <p:oleObj r:id="rId4" imgW="428060" imgH="180870" progId="">
                  <p:embed/>
                  <p:pic>
                    <p:nvPicPr>
                      <p:cNvPr id="0" name="Picture 4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1" y="377825"/>
                        <a:ext cx="1731433" cy="5794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12ACCD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B2B2B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0"/>
              <a:t>单击图标添加表格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07514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hidden">
          <a:xfrm>
            <a:off x="1" y="6477000"/>
            <a:ext cx="12192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hidden">
          <a:xfrm>
            <a:off x="1" y="0"/>
            <a:ext cx="12192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032001" y="60327"/>
            <a:ext cx="3267075" cy="2508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marL="257149" indent="-257149" eaLnBrk="1" fontAlgn="base" latinLnBrk="1" hangingPunct="1">
              <a:lnSpc>
                <a:spcPct val="98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1050" dirty="0">
                <a:solidFill>
                  <a:srgbClr val="FFFFFF"/>
                </a:solidFill>
                <a:cs typeface="Arial" pitchFamily="34" charset="0"/>
              </a:rPr>
              <a:t>Administrative institutions  Internal Control Solution </a:t>
            </a:r>
            <a:endParaRPr lang="en-GB" altLang="zh-CN" sz="105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V="1">
            <a:off x="2032001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0128250" y="6553200"/>
            <a:ext cx="1765300" cy="2301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zh-CN" sz="900" dirty="0">
                <a:solidFill>
                  <a:srgbClr val="FFFFFF"/>
                </a:solidFill>
                <a:cs typeface="Arial" pitchFamily="34" charset="0"/>
              </a:rPr>
              <a:t>© Copyright </a:t>
            </a:r>
            <a:r>
              <a:rPr lang="en-US" altLang="zh-CN" sz="900" dirty="0">
                <a:solidFill>
                  <a:srgbClr val="FFFFFF"/>
                </a:solidFill>
                <a:cs typeface="Arial" pitchFamily="34" charset="0"/>
              </a:rPr>
              <a:t>DIB</a:t>
            </a:r>
            <a:r>
              <a:rPr lang="en-GB" altLang="zh-CN" sz="900" dirty="0">
                <a:solidFill>
                  <a:srgbClr val="FFFFFF"/>
                </a:solidFill>
                <a:cs typeface="Arial" pitchFamily="34" charset="0"/>
              </a:rPr>
              <a:t> 2014</a:t>
            </a: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flipV="1">
            <a:off x="2032001" y="64770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1" y="381000"/>
            <a:ext cx="12192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1" y="6477000"/>
            <a:ext cx="12192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 flipV="1">
            <a:off x="2032001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grpSp>
        <p:nvGrpSpPr>
          <p:cNvPr id="13" name="Group 17"/>
          <p:cNvGrpSpPr>
            <a:grpSpLocks/>
          </p:cNvGrpSpPr>
          <p:nvPr/>
        </p:nvGrpSpPr>
        <p:grpSpPr bwMode="auto">
          <a:xfrm>
            <a:off x="0" y="0"/>
            <a:ext cx="2032001" cy="501650"/>
            <a:chOff x="0" y="0"/>
            <a:chExt cx="960" cy="316"/>
          </a:xfrm>
        </p:grpSpPr>
        <p:sp>
          <p:nvSpPr>
            <p:cNvPr id="14" name="Line 18"/>
            <p:cNvSpPr>
              <a:spLocks noChangeShapeType="1"/>
            </p:cNvSpPr>
            <p:nvPr/>
          </p:nvSpPr>
          <p:spPr bwMode="auto">
            <a:xfrm flipV="1">
              <a:off x="960" y="0"/>
              <a:ext cx="0" cy="316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5" name="Line 19"/>
            <p:cNvSpPr>
              <a:spLocks noChangeShapeType="1"/>
            </p:cNvSpPr>
            <p:nvPr/>
          </p:nvSpPr>
          <p:spPr bwMode="auto">
            <a:xfrm flipV="1">
              <a:off x="384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6" name="Line 20"/>
            <p:cNvSpPr>
              <a:spLocks noChangeShapeType="1"/>
            </p:cNvSpPr>
            <p:nvPr/>
          </p:nvSpPr>
          <p:spPr bwMode="auto">
            <a:xfrm flipV="1">
              <a:off x="192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 flipH="1">
              <a:off x="0" y="124"/>
              <a:ext cx="960" cy="0"/>
            </a:xfrm>
            <a:prstGeom prst="line">
              <a:avLst/>
            </a:prstGeom>
            <a:noFill/>
            <a:ln w="6350">
              <a:solidFill>
                <a:srgbClr val="DDDDDD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8" name="Line 22"/>
            <p:cNvSpPr>
              <a:spLocks noChangeShapeType="1"/>
            </p:cNvSpPr>
            <p:nvPr/>
          </p:nvSpPr>
          <p:spPr bwMode="auto">
            <a:xfrm flipV="1">
              <a:off x="768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 flipV="1">
              <a:off x="576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1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204788" y="6534152"/>
            <a:ext cx="1625600" cy="2698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E5AD1-7C3A-45C9-A71C-5761BE6B443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19203" y="-64233"/>
            <a:ext cx="1446293" cy="62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8368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39EF18-8B9F-4A62-9F2A-7B4B920A56AB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正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FFDBB-A968-4BA4-84B1-4712B72289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15691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hidden">
          <a:xfrm>
            <a:off x="0" y="6477000"/>
            <a:ext cx="12192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defRPr/>
            </a:pPr>
            <a:endParaRPr lang="zh-CN" altLang="en-US" sz="135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hidden">
          <a:xfrm>
            <a:off x="0" y="0"/>
            <a:ext cx="12192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defRPr/>
            </a:pPr>
            <a:endParaRPr lang="zh-CN" altLang="en-US" sz="135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9425"/>
            <a:ext cx="10972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Header text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09750"/>
            <a:ext cx="10972800" cy="413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Level One Text</a:t>
            </a:r>
          </a:p>
          <a:p>
            <a:pPr lvl="1"/>
            <a:r>
              <a:rPr lang="en-GB" altLang="zh-CN"/>
              <a:t>Level Two Text</a:t>
            </a:r>
          </a:p>
        </p:txBody>
      </p:sp>
      <p:sp>
        <p:nvSpPr>
          <p:cNvPr id="29696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6400" y="6534150"/>
            <a:ext cx="162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6840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939EF18-8B9F-4A62-9F2A-7B4B920A56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031" name="Text Box 8"/>
          <p:cNvSpPr txBox="1">
            <a:spLocks noChangeArrowheads="1"/>
          </p:cNvSpPr>
          <p:nvPr/>
        </p:nvSpPr>
        <p:spPr bwMode="auto">
          <a:xfrm>
            <a:off x="2032000" y="60325"/>
            <a:ext cx="3267075" cy="2508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marL="257175" indent="-257175" eaLnBrk="1" latinLnBrk="1" hangingPunct="1">
              <a:lnSpc>
                <a:spcPct val="98000"/>
              </a:lnSpc>
              <a:spcBef>
                <a:spcPct val="20000"/>
              </a:spcBef>
              <a:defRPr/>
            </a:pPr>
            <a:r>
              <a:rPr lang="en-US" altLang="zh-CN" sz="1050" dirty="0">
                <a:solidFill>
                  <a:srgbClr val="FFFFFF"/>
                </a:solidFill>
                <a:cs typeface="Arial" pitchFamily="34" charset="0"/>
              </a:rPr>
              <a:t>Administrative institutions  Internal Control Solution </a:t>
            </a:r>
            <a:endParaRPr lang="en-GB" altLang="zh-CN" sz="105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32" name="Line 9"/>
          <p:cNvSpPr>
            <a:spLocks noChangeShapeType="1"/>
          </p:cNvSpPr>
          <p:nvPr/>
        </p:nvSpPr>
        <p:spPr bwMode="auto">
          <a:xfrm flipV="1">
            <a:off x="2032000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10094913" y="6559550"/>
            <a:ext cx="1857375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latinLnBrk="1" hangingPunct="1">
              <a:defRPr/>
            </a:pPr>
            <a:r>
              <a:rPr lang="en-GB" altLang="zh-CN" sz="900" dirty="0">
                <a:solidFill>
                  <a:srgbClr val="FFFFFF"/>
                </a:solidFill>
                <a:cs typeface="Arial" pitchFamily="34" charset="0"/>
              </a:rPr>
              <a:t>© Copyright </a:t>
            </a:r>
            <a:r>
              <a:rPr lang="en-US" altLang="zh-CN" sz="900" dirty="0">
                <a:solidFill>
                  <a:srgbClr val="FFFFFF"/>
                </a:solidFill>
                <a:cs typeface="Arial" pitchFamily="34" charset="0"/>
              </a:rPr>
              <a:t>DIB</a:t>
            </a:r>
            <a:r>
              <a:rPr lang="en-GB" altLang="zh-CN" sz="900" dirty="0">
                <a:solidFill>
                  <a:srgbClr val="FFFFFF"/>
                </a:solidFill>
                <a:cs typeface="Arial" pitchFamily="34" charset="0"/>
              </a:rPr>
              <a:t> 2016</a:t>
            </a:r>
          </a:p>
        </p:txBody>
      </p:sp>
      <p:sp>
        <p:nvSpPr>
          <p:cNvPr id="1035" name="Line 12"/>
          <p:cNvSpPr>
            <a:spLocks noChangeShapeType="1"/>
          </p:cNvSpPr>
          <p:nvPr/>
        </p:nvSpPr>
        <p:spPr bwMode="auto">
          <a:xfrm flipV="1">
            <a:off x="2032000" y="64770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036" name="Line 13"/>
          <p:cNvSpPr>
            <a:spLocks noChangeShapeType="1"/>
          </p:cNvSpPr>
          <p:nvPr/>
        </p:nvSpPr>
        <p:spPr bwMode="auto">
          <a:xfrm>
            <a:off x="0" y="381000"/>
            <a:ext cx="12192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037" name="Line 14"/>
          <p:cNvSpPr>
            <a:spLocks noChangeShapeType="1"/>
          </p:cNvSpPr>
          <p:nvPr/>
        </p:nvSpPr>
        <p:spPr bwMode="auto">
          <a:xfrm>
            <a:off x="0" y="6477000"/>
            <a:ext cx="12192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038" name="Line 15"/>
          <p:cNvSpPr>
            <a:spLocks noChangeShapeType="1"/>
          </p:cNvSpPr>
          <p:nvPr/>
        </p:nvSpPr>
        <p:spPr bwMode="auto">
          <a:xfrm>
            <a:off x="609600" y="981075"/>
            <a:ext cx="10972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sp>
        <p:nvSpPr>
          <p:cNvPr id="1039" name="Line 16"/>
          <p:cNvSpPr>
            <a:spLocks noChangeShapeType="1"/>
          </p:cNvSpPr>
          <p:nvPr/>
        </p:nvSpPr>
        <p:spPr bwMode="auto">
          <a:xfrm flipV="1">
            <a:off x="2032000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eaLnBrk="1" latinLnBrk="1" hangingPunct="1">
              <a:defRPr/>
            </a:pPr>
            <a:endParaRPr kumimoji="1" lang="ko-KR" altLang="en-US" sz="1350">
              <a:solidFill>
                <a:srgbClr val="000000"/>
              </a:solidFill>
              <a:ea typeface="Gulim" pitchFamily="50" charset="-127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0" y="0"/>
            <a:ext cx="2032000" cy="501650"/>
            <a:chOff x="0" y="0"/>
            <a:chExt cx="960" cy="316"/>
          </a:xfrm>
        </p:grpSpPr>
        <p:sp>
          <p:nvSpPr>
            <p:cNvPr id="1041" name="Line 18"/>
            <p:cNvSpPr>
              <a:spLocks noChangeShapeType="1"/>
            </p:cNvSpPr>
            <p:nvPr/>
          </p:nvSpPr>
          <p:spPr bwMode="auto">
            <a:xfrm flipV="1">
              <a:off x="960" y="0"/>
              <a:ext cx="0" cy="316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042" name="Line 19"/>
            <p:cNvSpPr>
              <a:spLocks noChangeShapeType="1"/>
            </p:cNvSpPr>
            <p:nvPr/>
          </p:nvSpPr>
          <p:spPr bwMode="auto">
            <a:xfrm flipV="1">
              <a:off x="384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043" name="Line 20"/>
            <p:cNvSpPr>
              <a:spLocks noChangeShapeType="1"/>
            </p:cNvSpPr>
            <p:nvPr/>
          </p:nvSpPr>
          <p:spPr bwMode="auto">
            <a:xfrm flipV="1">
              <a:off x="192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044" name="Line 21"/>
            <p:cNvSpPr>
              <a:spLocks noChangeShapeType="1"/>
            </p:cNvSpPr>
            <p:nvPr/>
          </p:nvSpPr>
          <p:spPr bwMode="auto">
            <a:xfrm flipH="1">
              <a:off x="0" y="124"/>
              <a:ext cx="960" cy="0"/>
            </a:xfrm>
            <a:prstGeom prst="line">
              <a:avLst/>
            </a:prstGeom>
            <a:noFill/>
            <a:ln w="6350">
              <a:solidFill>
                <a:srgbClr val="DDDDDD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045" name="Line 22"/>
            <p:cNvSpPr>
              <a:spLocks noChangeShapeType="1"/>
            </p:cNvSpPr>
            <p:nvPr/>
          </p:nvSpPr>
          <p:spPr bwMode="auto">
            <a:xfrm flipV="1">
              <a:off x="768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  <p:sp>
          <p:nvSpPr>
            <p:cNvPr id="1046" name="Line 23"/>
            <p:cNvSpPr>
              <a:spLocks noChangeShapeType="1"/>
            </p:cNvSpPr>
            <p:nvPr/>
          </p:nvSpPr>
          <p:spPr bwMode="auto">
            <a:xfrm flipV="1">
              <a:off x="576" y="0"/>
              <a:ext cx="0" cy="24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latinLnBrk="1" hangingPunct="1">
                <a:defRPr/>
              </a:pPr>
              <a:endParaRPr kumimoji="1" lang="ko-KR" altLang="en-US" sz="1350">
                <a:solidFill>
                  <a:srgbClr val="000000"/>
                </a:solidFill>
                <a:ea typeface="Gulim" pitchFamily="50" charset="-127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43" r:id="rId1"/>
    <p:sldLayoutId id="2147485044" r:id="rId2"/>
    <p:sldLayoutId id="2147485037" r:id="rId3"/>
    <p:sldLayoutId id="2147485045" r:id="rId4"/>
    <p:sldLayoutId id="2147485046" r:id="rId5"/>
    <p:sldLayoutId id="2147485038" r:id="rId6"/>
    <p:sldLayoutId id="2147485039" r:id="rId7"/>
    <p:sldLayoutId id="2147485051" r:id="rId8"/>
    <p:sldLayoutId id="2147485053" r:id="rId9"/>
    <p:sldLayoutId id="2147485055" r:id="rId10"/>
    <p:sldLayoutId id="2147485061" r:id="rId11"/>
    <p:sldLayoutId id="2147485066" r:id="rId12"/>
  </p:sldLayoutIdLst>
  <p:transition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微软雅黑" pitchFamily="34" charset="-122"/>
          <a:ea typeface="微软雅黑" pitchFamily="34" charset="-122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微软雅黑" pitchFamily="34" charset="-122"/>
          <a:ea typeface="微软雅黑" pitchFamily="34" charset="-122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微软雅黑" pitchFamily="34" charset="-122"/>
          <a:ea typeface="微软雅黑" pitchFamily="34" charset="-122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微软雅黑" pitchFamily="34" charset="-122"/>
          <a:ea typeface="微软雅黑" pitchFamily="34" charset="-122"/>
        </a:defRPr>
      </a:lvl5pPr>
      <a:lvl6pPr marL="342900" algn="l" rtl="0" eaLnBrk="1" fontAlgn="base" latinLnBrk="1" hangingPunct="1">
        <a:spcBef>
          <a:spcPct val="0"/>
        </a:spcBef>
        <a:spcAft>
          <a:spcPct val="0"/>
        </a:spcAft>
        <a:defRPr sz="1650" b="1">
          <a:solidFill>
            <a:schemeClr val="accent1"/>
          </a:solidFill>
          <a:latin typeface="Arial" charset="0"/>
          <a:ea typeface="宋体" pitchFamily="2" charset="-122"/>
        </a:defRPr>
      </a:lvl6pPr>
      <a:lvl7pPr marL="685800" algn="l" rtl="0" eaLnBrk="1" fontAlgn="base" latinLnBrk="1" hangingPunct="1">
        <a:spcBef>
          <a:spcPct val="0"/>
        </a:spcBef>
        <a:spcAft>
          <a:spcPct val="0"/>
        </a:spcAft>
        <a:defRPr sz="1650" b="1">
          <a:solidFill>
            <a:schemeClr val="accent1"/>
          </a:solidFill>
          <a:latin typeface="Arial" charset="0"/>
          <a:ea typeface="宋体" pitchFamily="2" charset="-122"/>
        </a:defRPr>
      </a:lvl7pPr>
      <a:lvl8pPr marL="1028700" algn="l" rtl="0" eaLnBrk="1" fontAlgn="base" latinLnBrk="1" hangingPunct="1">
        <a:spcBef>
          <a:spcPct val="0"/>
        </a:spcBef>
        <a:spcAft>
          <a:spcPct val="0"/>
        </a:spcAft>
        <a:defRPr sz="1650" b="1">
          <a:solidFill>
            <a:schemeClr val="accent1"/>
          </a:solidFill>
          <a:latin typeface="Arial" charset="0"/>
          <a:ea typeface="宋体" pitchFamily="2" charset="-122"/>
        </a:defRPr>
      </a:lvl8pPr>
      <a:lvl9pPr marL="1371600" algn="l" rtl="0" eaLnBrk="1" fontAlgn="base" latinLnBrk="1" hangingPunct="1">
        <a:spcBef>
          <a:spcPct val="0"/>
        </a:spcBef>
        <a:spcAft>
          <a:spcPct val="0"/>
        </a:spcAft>
        <a:defRPr sz="1650" b="1">
          <a:solidFill>
            <a:schemeClr val="accent1"/>
          </a:solidFill>
          <a:latin typeface="Arial" charset="0"/>
          <a:ea typeface="宋体" pitchFamily="2" charset="-122"/>
        </a:defRPr>
      </a:lvl9pPr>
    </p:titleStyle>
    <p:bodyStyle>
      <a:lvl1pPr marL="142875" indent="-142875" algn="l" rtl="0" eaLnBrk="1" fontAlgn="base" latinLnBrk="1" hangingPunct="1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600">
          <a:solidFill>
            <a:schemeClr val="tx1"/>
          </a:solidFill>
          <a:latin typeface="+mn-lt"/>
          <a:ea typeface="宋体" pitchFamily="2" charset="-122"/>
          <a:cs typeface="+mn-cs"/>
        </a:defRPr>
      </a:lvl1pPr>
      <a:lvl2pPr marL="347663" indent="-138113" algn="l" rtl="0" eaLnBrk="1" fontAlgn="base" latinLnBrk="1" hangingPunct="1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宋体" pitchFamily="2" charset="-122"/>
        <a:buChar char="-"/>
        <a:defRPr sz="1200">
          <a:solidFill>
            <a:schemeClr val="tx1"/>
          </a:solidFill>
          <a:latin typeface="+mn-lt"/>
          <a:ea typeface="宋体" pitchFamily="2" charset="-122"/>
        </a:defRPr>
      </a:lvl2pPr>
      <a:lvl3pPr marL="576263" indent="-144463" algn="l" rtl="0" eaLnBrk="1" fontAlgn="base" latinLnBrk="1" hangingPunct="1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000">
          <a:solidFill>
            <a:schemeClr val="tx1"/>
          </a:solidFill>
          <a:latin typeface="+mn-lt"/>
          <a:ea typeface="宋体" pitchFamily="2" charset="-122"/>
        </a:defRPr>
      </a:lvl3pPr>
      <a:lvl4pPr marL="788988" indent="-134938" algn="l" rtl="0" eaLnBrk="1" fontAlgn="base" latinLnBrk="1" hangingPunct="1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宋体" panose="02010600030101010101" pitchFamily="2" charset="-122"/>
        <a:buChar char="-"/>
        <a:defRPr sz="900">
          <a:solidFill>
            <a:schemeClr val="tx1"/>
          </a:solidFill>
          <a:latin typeface="+mn-lt"/>
          <a:ea typeface="宋体" pitchFamily="2" charset="-122"/>
        </a:defRPr>
      </a:lvl4pPr>
      <a:lvl5pPr marL="1035050" indent="-109538" algn="l" rtl="0" eaLnBrk="1" fontAlgn="base" latinLnBrk="1" hangingPunct="1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700">
          <a:solidFill>
            <a:schemeClr val="tx1"/>
          </a:solidFill>
          <a:latin typeface="+mn-lt"/>
          <a:ea typeface="宋体" pitchFamily="2" charset="-122"/>
        </a:defRPr>
      </a:lvl5pPr>
      <a:lvl6pPr marL="1378744" indent="-109538" algn="l" rtl="0" eaLnBrk="1" fontAlgn="base" latinLnBrk="1" hangingPunct="1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750">
          <a:solidFill>
            <a:schemeClr val="tx1"/>
          </a:solidFill>
          <a:latin typeface="+mn-lt"/>
          <a:ea typeface="+mn-ea"/>
        </a:defRPr>
      </a:lvl6pPr>
      <a:lvl7pPr marL="1721644" indent="-109538" algn="l" rtl="0" eaLnBrk="1" fontAlgn="base" latinLnBrk="1" hangingPunct="1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750">
          <a:solidFill>
            <a:schemeClr val="tx1"/>
          </a:solidFill>
          <a:latin typeface="+mn-lt"/>
          <a:ea typeface="+mn-ea"/>
        </a:defRPr>
      </a:lvl7pPr>
      <a:lvl8pPr marL="2064544" indent="-109538" algn="l" rtl="0" eaLnBrk="1" fontAlgn="base" latinLnBrk="1" hangingPunct="1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750">
          <a:solidFill>
            <a:schemeClr val="tx1"/>
          </a:solidFill>
          <a:latin typeface="+mn-lt"/>
          <a:ea typeface="+mn-ea"/>
        </a:defRPr>
      </a:lvl8pPr>
      <a:lvl9pPr marL="2407444" indent="-109538" algn="l" rtl="0" eaLnBrk="1" fontAlgn="base" latinLnBrk="1" hangingPunct="1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75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6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18" Type="http://schemas.openxmlformats.org/officeDocument/2006/relationships/tags" Target="../tags/tag39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tags" Target="../tags/tag38.xml"/><Relationship Id="rId2" Type="http://schemas.openxmlformats.org/officeDocument/2006/relationships/tags" Target="../tags/tag23.xml"/><Relationship Id="rId16" Type="http://schemas.openxmlformats.org/officeDocument/2006/relationships/tags" Target="../tags/tag37.xml"/><Relationship Id="rId20" Type="http://schemas.openxmlformats.org/officeDocument/2006/relationships/notesSlide" Target="../notesSlides/notesSlide9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5" Type="http://schemas.openxmlformats.org/officeDocument/2006/relationships/tags" Target="../tags/tag36.xml"/><Relationship Id="rId10" Type="http://schemas.openxmlformats.org/officeDocument/2006/relationships/tags" Target="../tags/tag31.xml"/><Relationship Id="rId19" Type="http://schemas.openxmlformats.org/officeDocument/2006/relationships/slideLayout" Target="../slideLayouts/slideLayout6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tags" Target="../tags/tag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3166523" y="5627156"/>
            <a:ext cx="6706346" cy="566740"/>
          </a:xfrm>
        </p:spPr>
        <p:txBody>
          <a:bodyPr/>
          <a:lstStyle/>
          <a:p>
            <a:r>
              <a:rPr lang="zh-CN" altLang="en-US" sz="2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迪博企业风险管理技术有限公司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/>
            </a:r>
            <a:b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中国领先的内部控制与风险管理解决方案供应商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 sz="quarter"/>
          </p:nvPr>
        </p:nvSpPr>
        <p:spPr>
          <a:xfrm>
            <a:off x="920246" y="2533835"/>
            <a:ext cx="9055636" cy="198163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</a:rPr>
              <a:t>中国矿业大学</a:t>
            </a:r>
            <a:r>
              <a:rPr lang="en-US" altLang="zh-CN" sz="4000" dirty="0">
                <a:latin typeface="楷体" panose="02010609060101010101" pitchFamily="49" charset="-122"/>
                <a:ea typeface="楷体" panose="02010609060101010101" pitchFamily="49" charset="-122"/>
              </a:rPr>
              <a:t/>
            </a:r>
            <a:br>
              <a:rPr lang="en-US" altLang="zh-CN" sz="4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</a:rPr>
              <a:t>内部控制体系建设实施方案</a:t>
            </a:r>
          </a:p>
        </p:txBody>
      </p:sp>
      <p:pic>
        <p:nvPicPr>
          <p:cNvPr id="8" name="图片 7" descr="9c16fdfaaf51f3de44e313e896eef01f3b2979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836" y="0"/>
            <a:ext cx="1555845" cy="15558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357782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6"/>
          <p:cNvSpPr>
            <a:spLocks noChangeArrowheads="1"/>
          </p:cNvSpPr>
          <p:nvPr/>
        </p:nvSpPr>
        <p:spPr bwMode="auto">
          <a:xfrm>
            <a:off x="163923" y="758620"/>
            <a:ext cx="11752262" cy="565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26" name="MH_Entry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18735" y="3708925"/>
            <a:ext cx="4909244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342900" indent="-3429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buClr>
                <a:srgbClr val="515151"/>
              </a:buClr>
              <a:buSzPct val="80000"/>
              <a:defRPr/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项目管理机制</a:t>
            </a:r>
          </a:p>
        </p:txBody>
      </p:sp>
      <p:sp>
        <p:nvSpPr>
          <p:cNvPr id="19460" name="MH_Number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01185" y="1937275"/>
            <a:ext cx="27146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Clr>
                <a:srgbClr val="515151"/>
              </a:buClr>
              <a:buSzPct val="80000"/>
              <a:buFontTx/>
              <a:buNone/>
            </a:pPr>
            <a:r>
              <a:rPr lang="en-US" altLang="zh-CN" sz="32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200" b="1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MH_Others_1"/>
          <p:cNvCxnSpPr/>
          <p:nvPr>
            <p:custDataLst>
              <p:tags r:id="rId4"/>
            </p:custDataLst>
          </p:nvPr>
        </p:nvCxnSpPr>
        <p:spPr>
          <a:xfrm rot="20700000" flipH="1">
            <a:off x="4817085" y="2092850"/>
            <a:ext cx="215900" cy="250825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Entry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99685" y="2839045"/>
            <a:ext cx="5053260" cy="43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342900" indent="-3429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buClr>
                <a:srgbClr val="515151"/>
              </a:buClr>
              <a:buSzPct val="80000"/>
              <a:defRPr/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</a:t>
            </a:r>
          </a:p>
        </p:txBody>
      </p:sp>
      <p:sp>
        <p:nvSpPr>
          <p:cNvPr id="19463" name="MH_Number_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601185" y="2784355"/>
            <a:ext cx="27146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Clr>
                <a:srgbClr val="515151"/>
              </a:buClr>
              <a:buSzPct val="80000"/>
              <a:buFontTx/>
              <a:buNone/>
            </a:pPr>
            <a:r>
              <a:rPr lang="en-US" altLang="zh-CN" sz="32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200" b="1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0" name="MH_Others_2"/>
          <p:cNvCxnSpPr/>
          <p:nvPr>
            <p:custDataLst>
              <p:tags r:id="rId7"/>
            </p:custDataLst>
          </p:nvPr>
        </p:nvCxnSpPr>
        <p:spPr>
          <a:xfrm rot="20700000" flipH="1">
            <a:off x="4817085" y="2939930"/>
            <a:ext cx="215900" cy="250825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MH_Entry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80635" y="1931793"/>
            <a:ext cx="5197276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342900" indent="-3429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buClr>
                <a:srgbClr val="515151"/>
              </a:buClr>
              <a:buSzPct val="80000"/>
              <a:defRPr/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项目实施目标</a:t>
            </a:r>
          </a:p>
        </p:txBody>
      </p:sp>
      <p:sp>
        <p:nvSpPr>
          <p:cNvPr id="19466" name="MH_Number_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601185" y="3703443"/>
            <a:ext cx="27146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Clr>
                <a:srgbClr val="515151"/>
              </a:buClr>
              <a:buSzPct val="80000"/>
              <a:buFontTx/>
              <a:buNone/>
            </a:pPr>
            <a:r>
              <a:rPr lang="en-US" altLang="zh-CN" sz="3200" b="1" dirty="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200" b="1" dirty="0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0" name="MH_Others_3"/>
          <p:cNvCxnSpPr/>
          <p:nvPr>
            <p:custDataLst>
              <p:tags r:id="rId10"/>
            </p:custDataLst>
          </p:nvPr>
        </p:nvCxnSpPr>
        <p:spPr>
          <a:xfrm rot="20700000" flipH="1">
            <a:off x="4817085" y="3857430"/>
            <a:ext cx="215900" cy="252413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MH_Others_1"/>
          <p:cNvCxnSpPr/>
          <p:nvPr>
            <p:custDataLst>
              <p:tags r:id="rId11"/>
            </p:custDataLst>
          </p:nvPr>
        </p:nvCxnSpPr>
        <p:spPr>
          <a:xfrm>
            <a:off x="1630204" y="906589"/>
            <a:ext cx="8866757" cy="0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MH_Others_2"/>
          <p:cNvCxnSpPr/>
          <p:nvPr>
            <p:custDataLst>
              <p:tags r:id="rId12"/>
            </p:custDataLst>
          </p:nvPr>
        </p:nvCxnSpPr>
        <p:spPr>
          <a:xfrm flipV="1">
            <a:off x="1630204" y="6016752"/>
            <a:ext cx="8722741" cy="9525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MH_Others_3"/>
          <p:cNvCxnSpPr/>
          <p:nvPr>
            <p:custDataLst>
              <p:tags r:id="rId13"/>
            </p:custDataLst>
          </p:nvPr>
        </p:nvCxnSpPr>
        <p:spPr>
          <a:xfrm>
            <a:off x="4057491" y="906589"/>
            <a:ext cx="0" cy="512445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Others_4"/>
          <p:cNvSpPr/>
          <p:nvPr>
            <p:custDataLst>
              <p:tags r:id="rId14"/>
            </p:custDataLst>
          </p:nvPr>
        </p:nvSpPr>
        <p:spPr>
          <a:xfrm>
            <a:off x="1630204" y="1952223"/>
            <a:ext cx="2427287" cy="6048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第一部分</a:t>
            </a:r>
            <a:endParaRPr lang="zh-CN" altLang="en-US" sz="3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MH_Others_5"/>
          <p:cNvSpPr/>
          <p:nvPr>
            <p:custDataLst>
              <p:tags r:id="rId15"/>
            </p:custDataLst>
          </p:nvPr>
        </p:nvSpPr>
        <p:spPr>
          <a:xfrm>
            <a:off x="1630204" y="2617757"/>
            <a:ext cx="2427287" cy="34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80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1630203" y="2784355"/>
            <a:ext cx="2427287" cy="6234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3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实施方案</a:t>
            </a:r>
            <a:endParaRPr lang="zh-CN" altLang="en-US" sz="3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64016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4"/>
          <p:cNvSpPr>
            <a:spLocks noChangeArrowheads="1"/>
          </p:cNvSpPr>
          <p:nvPr/>
        </p:nvSpPr>
        <p:spPr bwMode="auto">
          <a:xfrm>
            <a:off x="252413" y="714375"/>
            <a:ext cx="11752262" cy="565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zh-CN" altLang="en-US">
              <a:cs typeface="Arial" panose="020B0604020202020204" pitchFamily="34" charset="0"/>
            </a:endParaRP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3379394" y="1420504"/>
            <a:ext cx="5222334" cy="3962400"/>
            <a:chOff x="3652349" y="1447800"/>
            <a:chExt cx="5222334" cy="3962400"/>
          </a:xfrm>
        </p:grpSpPr>
        <p:sp>
          <p:nvSpPr>
            <p:cNvPr id="14" name="文本占位符 4"/>
            <p:cNvSpPr txBox="1"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4595813" y="1447800"/>
              <a:ext cx="2990850" cy="3962400"/>
            </a:xfrm>
            <a:prstGeom prst="rect">
              <a:avLst/>
            </a:prstGeom>
          </p:spPr>
          <p:txBody>
            <a:bodyPr lIns="0" tIns="0" rIns="252000" bIns="900000" anchor="ctr"/>
            <a:lstStyle>
              <a:lvl1pPr indent="0" algn="ct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4960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Bell MT" panose="02020503060305020303" pitchFamily="18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9pPr>
            </a:lstStyle>
            <a:p>
              <a:pPr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kern="0" dirty="0">
                  <a:blipFill dpi="0" rotWithShape="1">
                    <a:blip r:embed="rId5">
                      <a:alphaModFix amt="72000"/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+mn-ea"/>
                </a:rPr>
                <a:t>1</a:t>
              </a:r>
              <a:endParaRPr lang="zh-CN" altLang="en-US" kern="0" dirty="0">
                <a:blipFill dpi="0" rotWithShape="1">
                  <a:blip r:embed="rId5">
                    <a:alphaModFix amt="72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+mn-ea"/>
              </a:endParaRPr>
            </a:p>
          </p:txBody>
        </p:sp>
        <p:sp>
          <p:nvSpPr>
            <p:cNvPr id="21511" name="文本框 1"/>
            <p:cNvSpPr txBox="1">
              <a:spLocks noChangeArrowheads="1"/>
            </p:cNvSpPr>
            <p:nvPr/>
          </p:nvSpPr>
          <p:spPr bwMode="auto">
            <a:xfrm>
              <a:off x="3652349" y="3429000"/>
              <a:ext cx="5222334" cy="707886"/>
            </a:xfrm>
            <a:prstGeom prst="rect">
              <a:avLst/>
            </a:prstGeom>
            <a:solidFill>
              <a:schemeClr val="bg1">
                <a:alpha val="7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4000" b="1" dirty="0">
                  <a:solidFill>
                    <a:srgbClr val="595959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项目实施目标</a:t>
              </a:r>
              <a:endParaRPr lang="en-US" altLang="zh-CN" sz="4000" b="1" dirty="0">
                <a:solidFill>
                  <a:srgbClr val="595959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8030242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67953"/>
            <a:ext cx="10972800" cy="908050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1.1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项目背景</a:t>
            </a:r>
            <a:endParaRPr 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587375" y="1212850"/>
            <a:ext cx="3698875" cy="465138"/>
          </a:xfrm>
          <a:prstGeom prst="rect">
            <a:avLst/>
          </a:prstGeom>
          <a:solidFill>
            <a:srgbClr val="617299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中央的决定</a:t>
            </a:r>
          </a:p>
        </p:txBody>
      </p:sp>
      <p:sp>
        <p:nvSpPr>
          <p:cNvPr id="29" name="矩形 28"/>
          <p:cNvSpPr/>
          <p:nvPr/>
        </p:nvSpPr>
        <p:spPr bwMode="auto">
          <a:xfrm>
            <a:off x="4408488" y="1216025"/>
            <a:ext cx="3509962" cy="463550"/>
          </a:xfrm>
          <a:prstGeom prst="rect">
            <a:avLst/>
          </a:prstGeom>
          <a:solidFill>
            <a:srgbClr val="617299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外部法律法规的要求</a:t>
            </a:r>
          </a:p>
        </p:txBody>
      </p:sp>
      <p:sp>
        <p:nvSpPr>
          <p:cNvPr id="30" name="矩形 29"/>
          <p:cNvSpPr/>
          <p:nvPr/>
        </p:nvSpPr>
        <p:spPr bwMode="auto">
          <a:xfrm>
            <a:off x="8039100" y="1201738"/>
            <a:ext cx="3468688" cy="476250"/>
          </a:xfrm>
          <a:prstGeom prst="rect">
            <a:avLst/>
          </a:prstGeom>
          <a:solidFill>
            <a:srgbClr val="617299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内部管理的需要</a:t>
            </a:r>
          </a:p>
        </p:txBody>
      </p:sp>
      <p:sp>
        <p:nvSpPr>
          <p:cNvPr id="31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638175" y="1695478"/>
            <a:ext cx="3648075" cy="2903537"/>
          </a:xfrm>
        </p:spPr>
        <p:txBody>
          <a:bodyPr/>
          <a:lstStyle/>
          <a:p>
            <a:pPr marL="285750" indent="-285750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kern="12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中央八项规定</a:t>
            </a:r>
            <a:endParaRPr lang="en-US" altLang="zh-CN" kern="12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kern="12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反四风</a:t>
            </a:r>
            <a:endParaRPr lang="en-US" altLang="zh-CN" kern="12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kern="12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十八届三中全会决定要求</a:t>
            </a:r>
            <a:endParaRPr lang="en-US" altLang="zh-CN" kern="12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kern="12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十八届四中全会决定要求</a:t>
            </a:r>
            <a:endParaRPr lang="en-US" altLang="zh-CN" kern="12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defRPr/>
            </a:pP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文本占位符 2"/>
          <p:cNvSpPr txBox="1">
            <a:spLocks/>
          </p:cNvSpPr>
          <p:nvPr/>
        </p:nvSpPr>
        <p:spPr bwMode="auto">
          <a:xfrm>
            <a:off x="4383088" y="1714345"/>
            <a:ext cx="37020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marL="285750" indent="-285750" latinLnBrk="1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en-US" altLang="zh-CN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行政事业单位内部控制规范（试行）</a:t>
            </a:r>
            <a:r>
              <a:rPr lang="en-US" altLang="zh-CN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pPr marL="285750" indent="-285750" latinLnBrk="1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en-US" altLang="zh-CN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党政机关厉行节约反对浪费条例</a:t>
            </a:r>
            <a:r>
              <a:rPr lang="en-US" altLang="zh-CN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pPr marL="285750" indent="-285750" latinLnBrk="1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en-US" altLang="zh-CN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kern="0" dirty="0">
                <a:latin typeface="楷体" panose="02010609060101010101" pitchFamily="49" charset="-122"/>
                <a:ea typeface="楷体" panose="02010609060101010101" pitchFamily="49" charset="-122"/>
              </a:rPr>
              <a:t>中华人民共和国预算法</a:t>
            </a:r>
            <a:r>
              <a:rPr lang="en-US" altLang="zh-CN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pPr marL="285750" indent="-285750" latinLnBrk="1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en-US" altLang="zh-CN" sz="1600" kern="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kern="0" dirty="0">
                <a:latin typeface="楷体" panose="02010609060101010101" pitchFamily="49" charset="-122"/>
                <a:ea typeface="楷体" panose="02010609060101010101" pitchFamily="49" charset="-122"/>
              </a:rPr>
              <a:t>党政主要领导干部和国有企业领导人员经济责任审计规定实施细则</a:t>
            </a:r>
            <a:r>
              <a:rPr lang="en-US" altLang="zh-CN" sz="1600" kern="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pPr marL="285750" indent="-285750" latinLnBrk="1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en-US" altLang="zh-CN" sz="1600" kern="0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16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文本占位符 2"/>
          <p:cNvSpPr txBox="1">
            <a:spLocks/>
          </p:cNvSpPr>
          <p:nvPr/>
        </p:nvSpPr>
        <p:spPr bwMode="auto">
          <a:xfrm>
            <a:off x="8085138" y="1703935"/>
            <a:ext cx="3482975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marL="285750" indent="-285750" latinLnBrk="1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提升整体管理水平</a:t>
            </a:r>
            <a:endParaRPr lang="en-US" altLang="zh-CN" sz="16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 latinLnBrk="1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提升财务管控水平</a:t>
            </a:r>
            <a:endParaRPr lang="en-US" altLang="zh-CN" sz="16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 latinLnBrk="1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加强廉政风险建设</a:t>
            </a:r>
            <a:endParaRPr lang="en-US" altLang="zh-CN" sz="16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 latinLnBrk="1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建立内控长效机制的需求</a:t>
            </a:r>
            <a:endParaRPr lang="en-US" altLang="zh-CN" sz="16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 latinLnBrk="1">
              <a:lnSpc>
                <a:spcPct val="120000"/>
              </a:lnSpc>
              <a:spcBef>
                <a:spcPct val="50000"/>
              </a:spcBef>
              <a:buClr>
                <a:srgbClr val="ED9F13"/>
              </a:buClr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sz="16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资源管理与风险控制信息化需求</a:t>
            </a:r>
            <a:endParaRPr lang="en-US" altLang="zh-CN" sz="16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/>
            </a:pPr>
            <a:endParaRPr lang="zh-CN" altLang="en-US" sz="14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273" name="Picture 1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4146252"/>
            <a:ext cx="2190750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15"/>
          <p:cNvSpPr txBox="1"/>
          <p:nvPr/>
        </p:nvSpPr>
        <p:spPr>
          <a:xfrm>
            <a:off x="1001713" y="4674912"/>
            <a:ext cx="18716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F0AB00"/>
              </a:buClr>
              <a:buSzPct val="80000"/>
              <a:defRPr/>
            </a:pPr>
            <a:r>
              <a:rPr lang="zh-CN" altLang="en-US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驱动因素</a:t>
            </a:r>
            <a:endParaRPr lang="en-US" altLang="zh-CN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Clr>
                <a:srgbClr val="F0AB00"/>
              </a:buClr>
              <a:buSzPct val="80000"/>
              <a:defRPr/>
            </a:pPr>
            <a:r>
              <a:rPr lang="zh-CN" altLang="en-US" sz="1600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外部环境</a:t>
            </a:r>
            <a:endParaRPr lang="en-US" altLang="zh-CN" sz="1600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Clr>
                <a:srgbClr val="F0AB00"/>
              </a:buClr>
              <a:buSzPct val="80000"/>
              <a:defRPr/>
            </a:pPr>
            <a:r>
              <a:rPr lang="zh-CN" altLang="en-US" sz="1600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监管要求</a:t>
            </a:r>
            <a:endParaRPr lang="en-US" altLang="zh-CN" sz="1600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Clr>
                <a:srgbClr val="F0AB00"/>
              </a:buClr>
              <a:buSzPct val="80000"/>
              <a:defRPr/>
            </a:pPr>
            <a:r>
              <a:rPr lang="zh-CN" altLang="en-US" sz="1600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内部管理需求</a:t>
            </a:r>
            <a:endParaRPr lang="en-US" sz="1600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</p:txBody>
      </p:sp>
      <p:pic>
        <p:nvPicPr>
          <p:cNvPr id="11275" name="Picture 1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068674">
            <a:off x="2547205" y="4817983"/>
            <a:ext cx="994666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18"/>
          <p:cNvSpPr/>
          <p:nvPr/>
        </p:nvSpPr>
        <p:spPr bwMode="gray">
          <a:xfrm>
            <a:off x="3717925" y="4399012"/>
            <a:ext cx="1458913" cy="1976090"/>
          </a:xfrm>
          <a:prstGeom prst="rect">
            <a:avLst/>
          </a:prstGeom>
          <a:solidFill>
            <a:srgbClr val="CCCCCC"/>
          </a:solidFill>
          <a:ln w="6350" algn="ctr">
            <a:noFill/>
            <a:miter lim="800000"/>
            <a:headEnd/>
            <a:tailEnd/>
          </a:ln>
        </p:spPr>
        <p:txBody>
          <a:bodyPr lIns="90000" tIns="72000" rIns="90000" bIns="72000" anchor="ctr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F0AB00"/>
              </a:buClr>
              <a:buSzPct val="80000"/>
              <a:defRPr/>
            </a:pPr>
            <a:r>
              <a:rPr lang="zh-CN" altLang="en-US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抓手</a:t>
            </a:r>
            <a:endParaRPr lang="en-US" altLang="zh-CN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F0AB00"/>
              </a:buClr>
              <a:buSzPct val="80000"/>
              <a:defRPr/>
            </a:pPr>
            <a:r>
              <a:rPr lang="zh-CN" altLang="en-US" sz="1600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内部控制体系建设、运行、评价、审计</a:t>
            </a:r>
            <a:endParaRPr lang="en-US" sz="1600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</p:txBody>
      </p:sp>
      <p:sp>
        <p:nvSpPr>
          <p:cNvPr id="25" name="Rectangle 20"/>
          <p:cNvSpPr/>
          <p:nvPr/>
        </p:nvSpPr>
        <p:spPr bwMode="gray">
          <a:xfrm>
            <a:off x="5956300" y="4437112"/>
            <a:ext cx="1195388" cy="1976090"/>
          </a:xfrm>
          <a:prstGeom prst="rect">
            <a:avLst/>
          </a:prstGeom>
          <a:solidFill>
            <a:srgbClr val="CCCCCC"/>
          </a:solidFill>
          <a:ln w="6350" algn="ctr">
            <a:noFill/>
            <a:miter lim="800000"/>
            <a:headEnd/>
            <a:tailEnd/>
          </a:ln>
        </p:spPr>
        <p:txBody>
          <a:bodyPr lIns="90000" tIns="72000" rIns="90000" bIns="72000" anchor="ctr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F0AB00"/>
              </a:buClr>
              <a:buSzPct val="80000"/>
              <a:defRPr/>
            </a:pPr>
            <a:r>
              <a:rPr lang="zh-CN" altLang="en-US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行政事业单位内控解决方案蓝图</a:t>
            </a:r>
            <a:endParaRPr lang="en-US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</p:txBody>
      </p:sp>
      <p:pic>
        <p:nvPicPr>
          <p:cNvPr id="11278" name="Picture 2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068674">
            <a:off x="4764149" y="4818777"/>
            <a:ext cx="994666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3"/>
          <p:cNvSpPr/>
          <p:nvPr/>
        </p:nvSpPr>
        <p:spPr bwMode="gray">
          <a:xfrm>
            <a:off x="7937500" y="4401798"/>
            <a:ext cx="1416050" cy="2011404"/>
          </a:xfrm>
          <a:prstGeom prst="rect">
            <a:avLst/>
          </a:prstGeom>
          <a:solidFill>
            <a:srgbClr val="CCCCCC"/>
          </a:solidFill>
          <a:ln w="6350" algn="ctr">
            <a:noFill/>
            <a:miter lim="800000"/>
            <a:headEnd/>
            <a:tailEnd/>
          </a:ln>
        </p:spPr>
        <p:txBody>
          <a:bodyPr lIns="90000" tIns="72000" rIns="90000" bIns="72000" anchor="ctr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F0AB00"/>
              </a:buClr>
              <a:buSzPct val="80000"/>
              <a:defRPr/>
            </a:pPr>
            <a:r>
              <a:rPr lang="zh-CN" altLang="en-US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内控项目解决方案的最佳路线</a:t>
            </a:r>
            <a:endParaRPr lang="en-US" altLang="zh-CN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F0AB00"/>
              </a:buClr>
              <a:buSzPct val="80000"/>
              <a:defRPr/>
            </a:pPr>
            <a:r>
              <a:rPr lang="zh-CN" altLang="en-US" sz="1600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整体规划、分步实施</a:t>
            </a:r>
            <a:endParaRPr lang="en-US" sz="1600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</p:txBody>
      </p:sp>
      <p:pic>
        <p:nvPicPr>
          <p:cNvPr id="11280" name="Picture 2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068674">
            <a:off x="6746143" y="4813219"/>
            <a:ext cx="994666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20"/>
          <p:cNvSpPr/>
          <p:nvPr/>
        </p:nvSpPr>
        <p:spPr bwMode="gray">
          <a:xfrm>
            <a:off x="10134600" y="4437112"/>
            <a:ext cx="1193800" cy="1976090"/>
          </a:xfrm>
          <a:prstGeom prst="rect">
            <a:avLst/>
          </a:prstGeom>
          <a:solidFill>
            <a:srgbClr val="CCCCCC"/>
          </a:solidFill>
          <a:ln w="6350" algn="ctr">
            <a:noFill/>
            <a:miter lim="800000"/>
            <a:headEnd/>
            <a:tailEnd/>
          </a:ln>
        </p:spPr>
        <p:txBody>
          <a:bodyPr lIns="90000" tIns="72000" rIns="90000" bIns="72000" anchor="ctr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F0AB00"/>
              </a:buClr>
              <a:buSzPct val="80000"/>
              <a:defRPr/>
            </a:pPr>
            <a:r>
              <a:rPr lang="zh-CN" altLang="en-US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目标实现</a:t>
            </a:r>
            <a:endParaRPr lang="en-US" altLang="zh-CN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F0AB00"/>
              </a:buClr>
              <a:buSzPct val="80000"/>
              <a:defRPr/>
            </a:pPr>
            <a:r>
              <a:rPr lang="zh-CN" altLang="en-US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价值体现</a:t>
            </a:r>
            <a:endParaRPr lang="en-US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8"/>
            </a:endParaRPr>
          </a:p>
        </p:txBody>
      </p:sp>
      <p:pic>
        <p:nvPicPr>
          <p:cNvPr id="11282" name="Picture 2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068674">
            <a:off x="8940861" y="4818777"/>
            <a:ext cx="994666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632695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600" y="67953"/>
            <a:ext cx="10972800" cy="908050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1.2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项目目标</a:t>
            </a:r>
            <a:endParaRPr 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6348" y="1101868"/>
            <a:ext cx="10999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总体目标：</a:t>
            </a:r>
            <a:endParaRPr lang="en-US" altLang="zh-CN" sz="2000" b="1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</a:p>
          <a:p>
            <a:r>
              <a:rPr lang="en-US" altLang="zh-CN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围绕中国矿业大学全面推进内部控制建设工作，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对学校经济活动的风险进行有效防范和管控，堵塞漏洞，建立健全科学有效的制约和监督体系</a:t>
            </a:r>
            <a:r>
              <a:rPr lang="zh-CN" altLang="en-US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提供实施风险评估、落实控制方法、优化制度建设、建设监督评价机制等方面的专业评价咨询服务</a:t>
            </a:r>
            <a:r>
              <a:rPr lang="zh-CN" altLang="en-US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具体目标任务如下：</a:t>
            </a:r>
          </a:p>
        </p:txBody>
      </p:sp>
      <p:sp>
        <p:nvSpPr>
          <p:cNvPr id="6" name="矩形 5"/>
          <p:cNvSpPr/>
          <p:nvPr/>
        </p:nvSpPr>
        <p:spPr>
          <a:xfrm>
            <a:off x="901147" y="3765137"/>
            <a:ext cx="10986052" cy="2246769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2016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日前</a:t>
            </a:r>
            <a:r>
              <a:rPr lang="zh-CN" altLang="en-US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，完成内部控制基础性评价与报告工作任务；</a:t>
            </a:r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2016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日前</a:t>
            </a:r>
            <a:r>
              <a:rPr lang="zh-CN" altLang="en-US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，完成内部控制建设工作任务；</a:t>
            </a:r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31</a:t>
            </a:r>
            <a:r>
              <a:rPr lang="zh-CN" altLang="en-US" sz="2000" b="1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日前</a:t>
            </a:r>
            <a:r>
              <a:rPr lang="zh-CN" altLang="en-US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，完成内部控制体系运行与培训工作任务。</a:t>
            </a:r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258132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占位符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595813" y="1447800"/>
            <a:ext cx="2990850" cy="3962400"/>
          </a:xfrm>
          <a:prstGeom prst="rect">
            <a:avLst/>
          </a:prstGeom>
        </p:spPr>
        <p:txBody>
          <a:bodyPr lIns="0" tIns="0" rIns="252000" bIns="900000" anchor="ctr"/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9600">
                <a:solidFill>
                  <a:schemeClr val="accent1">
                    <a:lumMod val="60000"/>
                    <a:lumOff val="40000"/>
                  </a:schemeClr>
                </a:solidFill>
                <a:latin typeface="Bell MT" panose="02020503060305020303" pitchFamily="18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>
                <a:blipFill dpi="0" rotWithShape="1">
                  <a:blip r:embed="rId5">
                    <a:alphaModFix amt="72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+mn-ea"/>
              </a:rPr>
              <a:t>2</a:t>
            </a:r>
            <a:endParaRPr lang="zh-CN" altLang="en-US" kern="0" dirty="0">
              <a:blipFill dpi="0" rotWithShape="1">
                <a:blip r:embed="rId5">
                  <a:alphaModFix amt="72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+mn-ea"/>
            </a:endParaRPr>
          </a:p>
        </p:txBody>
      </p:sp>
      <p:sp>
        <p:nvSpPr>
          <p:cNvPr id="25604" name="矩形 4"/>
          <p:cNvSpPr>
            <a:spLocks noChangeArrowheads="1"/>
          </p:cNvSpPr>
          <p:nvPr/>
        </p:nvSpPr>
        <p:spPr bwMode="auto">
          <a:xfrm>
            <a:off x="252413" y="714375"/>
            <a:ext cx="11752262" cy="565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5605" name="灯片编号占位符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4C2F8B89-F8E2-4876-AFC2-30C0C2F9A58F}" type="slidenum">
              <a:rPr lang="zh-CN" altLang="en-US" sz="1200" smtClean="0">
                <a:solidFill>
                  <a:schemeClr val="bg1"/>
                </a:solidFill>
                <a:latin typeface="Times New Roman" panose="02020603050405020304" pitchFamily="18" charset="0"/>
              </a:rPr>
              <a:pPr latinLnBrk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zh-CN" altLang="en-US" sz="1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1524000" y="3429000"/>
            <a:ext cx="8953500" cy="871392"/>
          </a:xfrm>
          <a:prstGeom prst="rect">
            <a:avLst/>
          </a:prstGeom>
          <a:solidFill>
            <a:schemeClr val="bg1">
              <a:alpha val="7411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rgbClr val="515151"/>
              </a:buClr>
              <a:buSzPct val="80000"/>
              <a:defRPr/>
            </a:pPr>
            <a:r>
              <a:rPr lang="zh-CN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30022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弦形 4"/>
          <p:cNvSpPr/>
          <p:nvPr/>
        </p:nvSpPr>
        <p:spPr bwMode="auto">
          <a:xfrm>
            <a:off x="6451600" y="4128465"/>
            <a:ext cx="3904959" cy="2090124"/>
          </a:xfrm>
          <a:custGeom>
            <a:avLst/>
            <a:gdLst>
              <a:gd name="connsiteX0" fmla="*/ 2552825 w 3494130"/>
              <a:gd name="connsiteY0" fmla="*/ 1713871 h 1816222"/>
              <a:gd name="connsiteX1" fmla="*/ 1244893 w 3494130"/>
              <a:gd name="connsiteY1" fmla="*/ 1777899 h 1816222"/>
              <a:gd name="connsiteX2" fmla="*/ 194185 w 3494130"/>
              <a:gd name="connsiteY2" fmla="*/ 492018 h 1816222"/>
              <a:gd name="connsiteX3" fmla="*/ 1747066 w 3494130"/>
              <a:gd name="connsiteY3" fmla="*/ 0 h 1816222"/>
              <a:gd name="connsiteX4" fmla="*/ 2552825 w 3494130"/>
              <a:gd name="connsiteY4" fmla="*/ 1713871 h 1816222"/>
              <a:gd name="connsiteX0" fmla="*/ 3374489 w 3374489"/>
              <a:gd name="connsiteY0" fmla="*/ 1510671 h 1825763"/>
              <a:gd name="connsiteX1" fmla="*/ 1186024 w 3374489"/>
              <a:gd name="connsiteY1" fmla="*/ 1777899 h 1825763"/>
              <a:gd name="connsiteX2" fmla="*/ 135316 w 3374489"/>
              <a:gd name="connsiteY2" fmla="*/ 492018 h 1825763"/>
              <a:gd name="connsiteX3" fmla="*/ 1688197 w 3374489"/>
              <a:gd name="connsiteY3" fmla="*/ 0 h 1825763"/>
              <a:gd name="connsiteX4" fmla="*/ 3374489 w 3374489"/>
              <a:gd name="connsiteY4" fmla="*/ 1510671 h 1825763"/>
              <a:gd name="connsiteX0" fmla="*/ 3374489 w 3374489"/>
              <a:gd name="connsiteY0" fmla="*/ 1934004 h 2249096"/>
              <a:gd name="connsiteX1" fmla="*/ 1186024 w 3374489"/>
              <a:gd name="connsiteY1" fmla="*/ 2201232 h 2249096"/>
              <a:gd name="connsiteX2" fmla="*/ 135316 w 3374489"/>
              <a:gd name="connsiteY2" fmla="*/ 915351 h 2249096"/>
              <a:gd name="connsiteX3" fmla="*/ 3246064 w 3374489"/>
              <a:gd name="connsiteY3" fmla="*/ 0 h 2249096"/>
              <a:gd name="connsiteX4" fmla="*/ 3374489 w 3374489"/>
              <a:gd name="connsiteY4" fmla="*/ 1934004 h 2249096"/>
              <a:gd name="connsiteX0" fmla="*/ 3499997 w 3499997"/>
              <a:gd name="connsiteY0" fmla="*/ 1934004 h 2275854"/>
              <a:gd name="connsiteX1" fmla="*/ 1311532 w 3499997"/>
              <a:gd name="connsiteY1" fmla="*/ 2201232 h 2275854"/>
              <a:gd name="connsiteX2" fmla="*/ 125358 w 3499997"/>
              <a:gd name="connsiteY2" fmla="*/ 508951 h 2275854"/>
              <a:gd name="connsiteX3" fmla="*/ 3371572 w 3499997"/>
              <a:gd name="connsiteY3" fmla="*/ 0 h 2275854"/>
              <a:gd name="connsiteX4" fmla="*/ 3499997 w 3499997"/>
              <a:gd name="connsiteY4" fmla="*/ 1934004 h 2275854"/>
              <a:gd name="connsiteX0" fmla="*/ 3499997 w 3499997"/>
              <a:gd name="connsiteY0" fmla="*/ 1697782 h 2039632"/>
              <a:gd name="connsiteX1" fmla="*/ 1311532 w 3499997"/>
              <a:gd name="connsiteY1" fmla="*/ 1965010 h 2039632"/>
              <a:gd name="connsiteX2" fmla="*/ 125358 w 3499997"/>
              <a:gd name="connsiteY2" fmla="*/ 272729 h 2039632"/>
              <a:gd name="connsiteX3" fmla="*/ 3337705 w 3499997"/>
              <a:gd name="connsiteY3" fmla="*/ 844 h 2039632"/>
              <a:gd name="connsiteX4" fmla="*/ 3499997 w 3499997"/>
              <a:gd name="connsiteY4" fmla="*/ 1697782 h 2039632"/>
              <a:gd name="connsiteX0" fmla="*/ 3499997 w 3499997"/>
              <a:gd name="connsiteY0" fmla="*/ 1644377 h 1986227"/>
              <a:gd name="connsiteX1" fmla="*/ 1311532 w 3499997"/>
              <a:gd name="connsiteY1" fmla="*/ 1911605 h 1986227"/>
              <a:gd name="connsiteX2" fmla="*/ 125358 w 3499997"/>
              <a:gd name="connsiteY2" fmla="*/ 219324 h 1986227"/>
              <a:gd name="connsiteX3" fmla="*/ 3320772 w 3499997"/>
              <a:gd name="connsiteY3" fmla="*/ 15173 h 1986227"/>
              <a:gd name="connsiteX4" fmla="*/ 3499997 w 3499997"/>
              <a:gd name="connsiteY4" fmla="*/ 1644377 h 1986227"/>
              <a:gd name="connsiteX0" fmla="*/ 3562174 w 3562174"/>
              <a:gd name="connsiteY0" fmla="*/ 1644377 h 1971524"/>
              <a:gd name="connsiteX1" fmla="*/ 848776 w 3562174"/>
              <a:gd name="connsiteY1" fmla="*/ 1894672 h 1971524"/>
              <a:gd name="connsiteX2" fmla="*/ 187535 w 3562174"/>
              <a:gd name="connsiteY2" fmla="*/ 219324 h 1971524"/>
              <a:gd name="connsiteX3" fmla="*/ 3382949 w 3562174"/>
              <a:gd name="connsiteY3" fmla="*/ 15173 h 1971524"/>
              <a:gd name="connsiteX4" fmla="*/ 3562174 w 3562174"/>
              <a:gd name="connsiteY4" fmla="*/ 1644377 h 1971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174" h="1971524">
                <a:moveTo>
                  <a:pt x="3562174" y="1644377"/>
                </a:moveTo>
                <a:cubicBezTo>
                  <a:pt x="3158826" y="1753355"/>
                  <a:pt x="1411216" y="2132181"/>
                  <a:pt x="848776" y="1894672"/>
                </a:cubicBezTo>
                <a:cubicBezTo>
                  <a:pt x="286336" y="1657163"/>
                  <a:pt x="-313384" y="724420"/>
                  <a:pt x="187535" y="219324"/>
                </a:cubicBezTo>
                <a:cubicBezTo>
                  <a:pt x="487193" y="-82833"/>
                  <a:pt x="2728954" y="15173"/>
                  <a:pt x="3382949" y="15173"/>
                </a:cubicBezTo>
                <a:cubicBezTo>
                  <a:pt x="3651535" y="586463"/>
                  <a:pt x="3293588" y="1073087"/>
                  <a:pt x="3562174" y="1644377"/>
                </a:cubicBezTo>
                <a:close/>
              </a:path>
            </a:pathLst>
          </a:custGeom>
          <a:solidFill>
            <a:srgbClr val="FFC0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</p:txBody>
      </p:sp>
      <p:sp>
        <p:nvSpPr>
          <p:cNvPr id="34818" name="矩形 6"/>
          <p:cNvSpPr>
            <a:spLocks noChangeArrowheads="1"/>
          </p:cNvSpPr>
          <p:nvPr/>
        </p:nvSpPr>
        <p:spPr bwMode="auto">
          <a:xfrm>
            <a:off x="622300" y="460673"/>
            <a:ext cx="5718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ClrTx/>
              <a:buNone/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2.1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内控规范范围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425220" y="1127444"/>
            <a:ext cx="5723467" cy="504000"/>
          </a:xfrm>
          <a:prstGeom prst="rect">
            <a:avLst/>
          </a:prstGeom>
          <a:solidFill>
            <a:srgbClr val="617299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72000" rIns="90000" bIns="72000" anchor="ctr"/>
          <a:lstStyle/>
          <a:p>
            <a:pPr algn="ctr">
              <a:spcBef>
                <a:spcPct val="50000"/>
              </a:spcBef>
              <a:buClr>
                <a:srgbClr val="F0AB00"/>
              </a:buClr>
              <a:buSzPct val="80000"/>
            </a:pPr>
            <a:r>
              <a:rPr lang="zh-CN" altLang="en-US" sz="2000" b="1" kern="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8"/>
              </a:rPr>
              <a:t>学校内部控制规范（试行）</a:t>
            </a:r>
          </a:p>
        </p:txBody>
      </p:sp>
      <p:sp>
        <p:nvSpPr>
          <p:cNvPr id="35" name="矩形 9"/>
          <p:cNvSpPr/>
          <p:nvPr/>
        </p:nvSpPr>
        <p:spPr>
          <a:xfrm>
            <a:off x="640081" y="3218784"/>
            <a:ext cx="1021080" cy="5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总则</a:t>
            </a:r>
            <a:endParaRPr lang="en-US" altLang="zh-CN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原则五目标）</a:t>
            </a:r>
          </a:p>
        </p:txBody>
      </p:sp>
      <p:sp>
        <p:nvSpPr>
          <p:cNvPr id="36" name="矩形 9"/>
          <p:cNvSpPr/>
          <p:nvPr/>
        </p:nvSpPr>
        <p:spPr>
          <a:xfrm>
            <a:off x="1691005" y="3218784"/>
            <a:ext cx="1548299" cy="5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风险评估和控制方法</a:t>
            </a:r>
          </a:p>
        </p:txBody>
      </p:sp>
      <p:sp>
        <p:nvSpPr>
          <p:cNvPr id="44" name="矩形 9"/>
          <p:cNvSpPr/>
          <p:nvPr/>
        </p:nvSpPr>
        <p:spPr>
          <a:xfrm>
            <a:off x="707231" y="2165699"/>
            <a:ext cx="2532073" cy="5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内部控制基本原理</a:t>
            </a:r>
          </a:p>
        </p:txBody>
      </p:sp>
      <p:sp>
        <p:nvSpPr>
          <p:cNvPr id="45" name="矩形 9"/>
          <p:cNvSpPr/>
          <p:nvPr/>
        </p:nvSpPr>
        <p:spPr>
          <a:xfrm>
            <a:off x="3425220" y="2164026"/>
            <a:ext cx="8141939" cy="5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内部控制实际应用</a:t>
            </a:r>
          </a:p>
        </p:txBody>
      </p:sp>
      <p:sp>
        <p:nvSpPr>
          <p:cNvPr id="46" name="矩形 9"/>
          <p:cNvSpPr/>
          <p:nvPr/>
        </p:nvSpPr>
        <p:spPr>
          <a:xfrm>
            <a:off x="3425221" y="3218784"/>
            <a:ext cx="2843346" cy="5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学校层面内部控制</a:t>
            </a:r>
          </a:p>
        </p:txBody>
      </p:sp>
      <p:sp>
        <p:nvSpPr>
          <p:cNvPr id="47" name="矩形 9"/>
          <p:cNvSpPr/>
          <p:nvPr/>
        </p:nvSpPr>
        <p:spPr>
          <a:xfrm>
            <a:off x="6451600" y="3217111"/>
            <a:ext cx="3904959" cy="5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业务层面内部控制</a:t>
            </a:r>
          </a:p>
        </p:txBody>
      </p:sp>
      <p:sp>
        <p:nvSpPr>
          <p:cNvPr id="48" name="矩形 9"/>
          <p:cNvSpPr/>
          <p:nvPr/>
        </p:nvSpPr>
        <p:spPr>
          <a:xfrm>
            <a:off x="10503489" y="3217111"/>
            <a:ext cx="1063670" cy="5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评价监督</a:t>
            </a:r>
          </a:p>
        </p:txBody>
      </p:sp>
      <p:sp>
        <p:nvSpPr>
          <p:cNvPr id="50" name="矩形 9"/>
          <p:cNvSpPr/>
          <p:nvPr/>
        </p:nvSpPr>
        <p:spPr>
          <a:xfrm>
            <a:off x="6487080" y="4358736"/>
            <a:ext cx="290591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预算业务</a:t>
            </a:r>
          </a:p>
        </p:txBody>
      </p:sp>
      <p:sp>
        <p:nvSpPr>
          <p:cNvPr id="51" name="矩形 9"/>
          <p:cNvSpPr/>
          <p:nvPr/>
        </p:nvSpPr>
        <p:spPr>
          <a:xfrm>
            <a:off x="6851316" y="434603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收支业务</a:t>
            </a:r>
          </a:p>
        </p:txBody>
      </p:sp>
      <p:sp>
        <p:nvSpPr>
          <p:cNvPr id="52" name="矩形 9"/>
          <p:cNvSpPr/>
          <p:nvPr/>
        </p:nvSpPr>
        <p:spPr>
          <a:xfrm>
            <a:off x="7176944" y="434603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政采业务</a:t>
            </a:r>
          </a:p>
        </p:txBody>
      </p:sp>
      <p:sp>
        <p:nvSpPr>
          <p:cNvPr id="53" name="矩形 9"/>
          <p:cNvSpPr/>
          <p:nvPr/>
        </p:nvSpPr>
        <p:spPr>
          <a:xfrm>
            <a:off x="7502572" y="434603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资</a:t>
            </a:r>
          </a:p>
          <a:p>
            <a:pPr algn="ctr"/>
            <a:endParaRPr lang="zh-CN" altLang="en-US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产</a:t>
            </a:r>
          </a:p>
        </p:txBody>
      </p:sp>
      <p:sp>
        <p:nvSpPr>
          <p:cNvPr id="54" name="矩形 9"/>
          <p:cNvSpPr/>
          <p:nvPr/>
        </p:nvSpPr>
        <p:spPr>
          <a:xfrm>
            <a:off x="7840900" y="434603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建设项目</a:t>
            </a:r>
          </a:p>
        </p:txBody>
      </p:sp>
      <p:sp>
        <p:nvSpPr>
          <p:cNvPr id="55" name="矩形 9"/>
          <p:cNvSpPr/>
          <p:nvPr/>
        </p:nvSpPr>
        <p:spPr>
          <a:xfrm>
            <a:off x="8153828" y="434487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</a:t>
            </a:r>
          </a:p>
          <a:p>
            <a:pPr algn="ctr"/>
            <a:endParaRPr lang="zh-CN" altLang="en-US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</a:t>
            </a:r>
          </a:p>
        </p:txBody>
      </p:sp>
      <p:sp>
        <p:nvSpPr>
          <p:cNvPr id="56" name="矩形 9"/>
          <p:cNvSpPr/>
          <p:nvPr/>
        </p:nvSpPr>
        <p:spPr>
          <a:xfrm>
            <a:off x="10503489" y="4346036"/>
            <a:ext cx="468000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内部监督</a:t>
            </a:r>
          </a:p>
        </p:txBody>
      </p:sp>
      <p:sp>
        <p:nvSpPr>
          <p:cNvPr id="57" name="矩形 9"/>
          <p:cNvSpPr/>
          <p:nvPr/>
        </p:nvSpPr>
        <p:spPr>
          <a:xfrm>
            <a:off x="11099159" y="4346036"/>
            <a:ext cx="468000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外部监督</a:t>
            </a:r>
          </a:p>
        </p:txBody>
      </p:sp>
      <p:cxnSp>
        <p:nvCxnSpPr>
          <p:cNvPr id="3" name="肘形连接符 2"/>
          <p:cNvCxnSpPr>
            <a:stCxn id="31" idx="2"/>
            <a:endCxn id="44" idx="0"/>
          </p:cNvCxnSpPr>
          <p:nvPr/>
        </p:nvCxnSpPr>
        <p:spPr bwMode="auto">
          <a:xfrm rot="5400000">
            <a:off x="3862984" y="-258272"/>
            <a:ext cx="534255" cy="4313686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6" name="肘形连接符 5"/>
          <p:cNvCxnSpPr>
            <a:stCxn id="31" idx="2"/>
            <a:endCxn id="45" idx="0"/>
          </p:cNvCxnSpPr>
          <p:nvPr/>
        </p:nvCxnSpPr>
        <p:spPr bwMode="auto">
          <a:xfrm rot="16200000" flipH="1">
            <a:off x="6625281" y="1293117"/>
            <a:ext cx="532582" cy="1209236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9" name="肘形连接符 8"/>
          <p:cNvCxnSpPr>
            <a:stCxn id="47" idx="2"/>
            <a:endCxn id="50" idx="0"/>
          </p:cNvCxnSpPr>
          <p:nvPr/>
        </p:nvCxnSpPr>
        <p:spPr bwMode="auto">
          <a:xfrm rot="5400000">
            <a:off x="7235416" y="3190071"/>
            <a:ext cx="565625" cy="1771704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27" name="肘形连接符 26"/>
          <p:cNvCxnSpPr>
            <a:stCxn id="47" idx="2"/>
            <a:endCxn id="51" idx="0"/>
          </p:cNvCxnSpPr>
          <p:nvPr/>
        </p:nvCxnSpPr>
        <p:spPr bwMode="auto">
          <a:xfrm rot="5400000">
            <a:off x="7417280" y="3359235"/>
            <a:ext cx="552925" cy="1420677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30" name="肘形连接符 29"/>
          <p:cNvCxnSpPr>
            <a:stCxn id="47" idx="2"/>
            <a:endCxn id="52" idx="0"/>
          </p:cNvCxnSpPr>
          <p:nvPr/>
        </p:nvCxnSpPr>
        <p:spPr bwMode="auto">
          <a:xfrm rot="5400000">
            <a:off x="7580094" y="3522049"/>
            <a:ext cx="552925" cy="1095049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80" name="肘形连接符 79"/>
          <p:cNvCxnSpPr>
            <a:stCxn id="47" idx="2"/>
            <a:endCxn id="53" idx="0"/>
          </p:cNvCxnSpPr>
          <p:nvPr/>
        </p:nvCxnSpPr>
        <p:spPr bwMode="auto">
          <a:xfrm rot="5400000">
            <a:off x="7742908" y="3684863"/>
            <a:ext cx="552925" cy="769421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82" name="肘形连接符 81"/>
          <p:cNvCxnSpPr>
            <a:stCxn id="47" idx="2"/>
            <a:endCxn id="54" idx="0"/>
          </p:cNvCxnSpPr>
          <p:nvPr/>
        </p:nvCxnSpPr>
        <p:spPr bwMode="auto">
          <a:xfrm rot="5400000">
            <a:off x="7912072" y="3854027"/>
            <a:ext cx="552925" cy="431093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84" name="肘形连接符 83"/>
          <p:cNvCxnSpPr>
            <a:stCxn id="47" idx="2"/>
            <a:endCxn id="55" idx="0"/>
          </p:cNvCxnSpPr>
          <p:nvPr/>
        </p:nvCxnSpPr>
        <p:spPr bwMode="auto">
          <a:xfrm rot="5400000">
            <a:off x="8069116" y="4009911"/>
            <a:ext cx="551765" cy="118165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86" name="肘形连接符 85"/>
          <p:cNvCxnSpPr>
            <a:stCxn id="48" idx="2"/>
            <a:endCxn id="56" idx="0"/>
          </p:cNvCxnSpPr>
          <p:nvPr/>
        </p:nvCxnSpPr>
        <p:spPr bwMode="auto">
          <a:xfrm rot="5400000">
            <a:off x="10609945" y="3920656"/>
            <a:ext cx="552925" cy="297835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88" name="肘形连接符 87"/>
          <p:cNvCxnSpPr>
            <a:stCxn id="48" idx="2"/>
            <a:endCxn id="57" idx="0"/>
          </p:cNvCxnSpPr>
          <p:nvPr/>
        </p:nvCxnSpPr>
        <p:spPr bwMode="auto">
          <a:xfrm rot="16200000" flipH="1">
            <a:off x="10907779" y="3920655"/>
            <a:ext cx="552925" cy="297835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sp>
        <p:nvSpPr>
          <p:cNvPr id="90" name="矩形 9"/>
          <p:cNvSpPr/>
          <p:nvPr/>
        </p:nvSpPr>
        <p:spPr>
          <a:xfrm>
            <a:off x="3465832" y="4363164"/>
            <a:ext cx="386777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组织架构</a:t>
            </a:r>
          </a:p>
        </p:txBody>
      </p:sp>
      <p:sp>
        <p:nvSpPr>
          <p:cNvPr id="91" name="矩形 9"/>
          <p:cNvSpPr/>
          <p:nvPr/>
        </p:nvSpPr>
        <p:spPr>
          <a:xfrm>
            <a:off x="3942181" y="4363164"/>
            <a:ext cx="351615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三权分立</a:t>
            </a:r>
          </a:p>
        </p:txBody>
      </p:sp>
      <p:sp>
        <p:nvSpPr>
          <p:cNvPr id="92" name="矩形 9"/>
          <p:cNvSpPr/>
          <p:nvPr/>
        </p:nvSpPr>
        <p:spPr>
          <a:xfrm>
            <a:off x="4400949" y="4363164"/>
            <a:ext cx="351615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决策机制</a:t>
            </a:r>
          </a:p>
        </p:txBody>
      </p:sp>
      <p:sp>
        <p:nvSpPr>
          <p:cNvPr id="93" name="矩形 9"/>
          <p:cNvSpPr/>
          <p:nvPr/>
        </p:nvSpPr>
        <p:spPr>
          <a:xfrm>
            <a:off x="4897817" y="4363164"/>
            <a:ext cx="351615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关键岗位</a:t>
            </a:r>
          </a:p>
        </p:txBody>
      </p:sp>
      <p:sp>
        <p:nvSpPr>
          <p:cNvPr id="94" name="矩形 9"/>
          <p:cNvSpPr/>
          <p:nvPr/>
        </p:nvSpPr>
        <p:spPr>
          <a:xfrm>
            <a:off x="5407385" y="4363164"/>
            <a:ext cx="351615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人员资质</a:t>
            </a:r>
          </a:p>
        </p:txBody>
      </p:sp>
      <p:cxnSp>
        <p:nvCxnSpPr>
          <p:cNvPr id="95" name="肘形连接符 94"/>
          <p:cNvCxnSpPr>
            <a:stCxn id="46" idx="2"/>
            <a:endCxn id="90" idx="0"/>
          </p:cNvCxnSpPr>
          <p:nvPr/>
        </p:nvCxnSpPr>
        <p:spPr bwMode="auto">
          <a:xfrm rot="5400000">
            <a:off x="3968868" y="3485138"/>
            <a:ext cx="568380" cy="1187673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96" name="肘形连接符 95"/>
          <p:cNvCxnSpPr>
            <a:stCxn id="46" idx="2"/>
            <a:endCxn id="91" idx="0"/>
          </p:cNvCxnSpPr>
          <p:nvPr/>
        </p:nvCxnSpPr>
        <p:spPr bwMode="auto">
          <a:xfrm rot="5400000">
            <a:off x="4198252" y="3714522"/>
            <a:ext cx="568380" cy="728905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97" name="肘形连接符 96"/>
          <p:cNvCxnSpPr>
            <a:stCxn id="46" idx="2"/>
            <a:endCxn id="92" idx="0"/>
          </p:cNvCxnSpPr>
          <p:nvPr/>
        </p:nvCxnSpPr>
        <p:spPr bwMode="auto">
          <a:xfrm rot="5400000">
            <a:off x="4427636" y="3943906"/>
            <a:ext cx="568380" cy="270137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98" name="肘形连接符 97"/>
          <p:cNvCxnSpPr>
            <a:stCxn id="46" idx="2"/>
            <a:endCxn id="93" idx="0"/>
          </p:cNvCxnSpPr>
          <p:nvPr/>
        </p:nvCxnSpPr>
        <p:spPr bwMode="auto">
          <a:xfrm rot="16200000" flipH="1">
            <a:off x="4676069" y="3965608"/>
            <a:ext cx="568380" cy="226731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99" name="肘形连接符 98"/>
          <p:cNvCxnSpPr>
            <a:stCxn id="46" idx="2"/>
            <a:endCxn id="94" idx="0"/>
          </p:cNvCxnSpPr>
          <p:nvPr/>
        </p:nvCxnSpPr>
        <p:spPr bwMode="auto">
          <a:xfrm rot="16200000" flipH="1">
            <a:off x="4930853" y="3710824"/>
            <a:ext cx="568380" cy="736299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sp>
        <p:nvSpPr>
          <p:cNvPr id="118" name="矩形 9"/>
          <p:cNvSpPr/>
          <p:nvPr/>
        </p:nvSpPr>
        <p:spPr>
          <a:xfrm>
            <a:off x="5916952" y="4363164"/>
            <a:ext cx="351615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信息技术</a:t>
            </a:r>
          </a:p>
        </p:txBody>
      </p:sp>
      <p:cxnSp>
        <p:nvCxnSpPr>
          <p:cNvPr id="119" name="肘形连接符 118"/>
          <p:cNvCxnSpPr>
            <a:stCxn id="46" idx="2"/>
            <a:endCxn id="118" idx="0"/>
          </p:cNvCxnSpPr>
          <p:nvPr/>
        </p:nvCxnSpPr>
        <p:spPr bwMode="auto">
          <a:xfrm rot="16200000" flipH="1">
            <a:off x="5185637" y="3456041"/>
            <a:ext cx="568380" cy="1245866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34847" name="肘形连接符 34846"/>
          <p:cNvCxnSpPr>
            <a:stCxn id="45" idx="2"/>
            <a:endCxn id="46" idx="0"/>
          </p:cNvCxnSpPr>
          <p:nvPr/>
        </p:nvCxnSpPr>
        <p:spPr bwMode="auto">
          <a:xfrm rot="5400000">
            <a:off x="5932163" y="1654757"/>
            <a:ext cx="478758" cy="2649296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34849" name="肘形连接符 34848"/>
          <p:cNvCxnSpPr>
            <a:stCxn id="45" idx="2"/>
            <a:endCxn id="47" idx="0"/>
          </p:cNvCxnSpPr>
          <p:nvPr/>
        </p:nvCxnSpPr>
        <p:spPr bwMode="auto">
          <a:xfrm rot="16200000" flipH="1">
            <a:off x="7711593" y="2524623"/>
            <a:ext cx="477085" cy="907890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34851" name="肘形连接符 34850"/>
          <p:cNvCxnSpPr>
            <a:stCxn id="45" idx="2"/>
            <a:endCxn id="48" idx="0"/>
          </p:cNvCxnSpPr>
          <p:nvPr/>
        </p:nvCxnSpPr>
        <p:spPr bwMode="auto">
          <a:xfrm rot="16200000" flipH="1">
            <a:off x="9027215" y="1209001"/>
            <a:ext cx="477085" cy="3539134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34853" name="肘形连接符 34852"/>
          <p:cNvCxnSpPr>
            <a:stCxn id="44" idx="2"/>
            <a:endCxn id="35" idx="0"/>
          </p:cNvCxnSpPr>
          <p:nvPr/>
        </p:nvCxnSpPr>
        <p:spPr bwMode="auto">
          <a:xfrm rot="5400000">
            <a:off x="1323403" y="2568918"/>
            <a:ext cx="477085" cy="82264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cxnSp>
        <p:nvCxnSpPr>
          <p:cNvPr id="34855" name="肘形连接符 34854"/>
          <p:cNvCxnSpPr>
            <a:stCxn id="44" idx="2"/>
            <a:endCxn id="36" idx="0"/>
          </p:cNvCxnSpPr>
          <p:nvPr/>
        </p:nvCxnSpPr>
        <p:spPr bwMode="auto">
          <a:xfrm rot="16200000" flipH="1">
            <a:off x="1980669" y="2734297"/>
            <a:ext cx="477085" cy="491887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sp>
        <p:nvSpPr>
          <p:cNvPr id="34865" name="矩形 34864"/>
          <p:cNvSpPr/>
          <p:nvPr/>
        </p:nvSpPr>
        <p:spPr>
          <a:xfrm>
            <a:off x="702224" y="3983188"/>
            <a:ext cx="2510840" cy="2339102"/>
          </a:xfrm>
          <a:prstGeom prst="rect">
            <a:avLst/>
          </a:prstGeom>
          <a:solidFill>
            <a:schemeClr val="bg1"/>
          </a:solidFill>
          <a:ln w="38100">
            <a:solidFill>
              <a:srgbClr val="8299C7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种控制方法：</a:t>
            </a:r>
          </a:p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不相容岗位相互分离；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内部授权审批控制；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归口管理；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预算控制；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财产保护控制；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会计控制；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单据控制；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信息内部公开；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9" name="肘形连接符 178"/>
          <p:cNvCxnSpPr/>
          <p:nvPr/>
        </p:nvCxnSpPr>
        <p:spPr bwMode="auto">
          <a:xfrm rot="5400000">
            <a:off x="1876776" y="3848754"/>
            <a:ext cx="189806" cy="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sp>
        <p:nvSpPr>
          <p:cNvPr id="4" name="椭圆 3"/>
          <p:cNvSpPr/>
          <p:nvPr/>
        </p:nvSpPr>
        <p:spPr bwMode="auto">
          <a:xfrm>
            <a:off x="420810" y="2978567"/>
            <a:ext cx="6293600" cy="3183690"/>
          </a:xfrm>
          <a:prstGeom prst="ellipse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</p:txBody>
      </p:sp>
      <p:pic>
        <p:nvPicPr>
          <p:cNvPr id="60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45927" flipV="1">
            <a:off x="5532816" y="5509119"/>
            <a:ext cx="1331412" cy="1190166"/>
          </a:xfrm>
          <a:prstGeom prst="rect">
            <a:avLst/>
          </a:prstGeom>
        </p:spPr>
      </p:pic>
      <p:sp>
        <p:nvSpPr>
          <p:cNvPr id="58" name="矩形 9"/>
          <p:cNvSpPr/>
          <p:nvPr/>
        </p:nvSpPr>
        <p:spPr>
          <a:xfrm>
            <a:off x="8499718" y="435757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科研项目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9" name="肘形连接符 58"/>
          <p:cNvCxnSpPr>
            <a:stCxn id="47" idx="2"/>
            <a:endCxn id="58" idx="0"/>
          </p:cNvCxnSpPr>
          <p:nvPr/>
        </p:nvCxnSpPr>
        <p:spPr bwMode="auto">
          <a:xfrm rot="16200000" flipH="1">
            <a:off x="8235710" y="3961480"/>
            <a:ext cx="564465" cy="227725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sp>
        <p:nvSpPr>
          <p:cNvPr id="61" name="矩形 9"/>
          <p:cNvSpPr/>
          <p:nvPr/>
        </p:nvSpPr>
        <p:spPr>
          <a:xfrm>
            <a:off x="8823632" y="435757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财政专项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2" name="肘形连接符 61"/>
          <p:cNvCxnSpPr>
            <a:stCxn id="47" idx="2"/>
            <a:endCxn id="61" idx="0"/>
          </p:cNvCxnSpPr>
          <p:nvPr/>
        </p:nvCxnSpPr>
        <p:spPr bwMode="auto">
          <a:xfrm rot="16200000" flipH="1">
            <a:off x="8397667" y="3799523"/>
            <a:ext cx="564465" cy="551639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sp>
        <p:nvSpPr>
          <p:cNvPr id="63" name="矩形 9"/>
          <p:cNvSpPr/>
          <p:nvPr/>
        </p:nvSpPr>
        <p:spPr>
          <a:xfrm>
            <a:off x="9159047" y="435757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教育基金会</a:t>
            </a:r>
          </a:p>
        </p:txBody>
      </p:sp>
      <p:cxnSp>
        <p:nvCxnSpPr>
          <p:cNvPr id="64" name="肘形连接符 63"/>
          <p:cNvCxnSpPr>
            <a:stCxn id="47" idx="2"/>
            <a:endCxn id="63" idx="0"/>
          </p:cNvCxnSpPr>
          <p:nvPr/>
        </p:nvCxnSpPr>
        <p:spPr bwMode="auto">
          <a:xfrm rot="16200000" flipH="1">
            <a:off x="8565375" y="3631816"/>
            <a:ext cx="564465" cy="887054"/>
          </a:xfrm>
          <a:prstGeom prst="bentConnector3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sp>
        <p:nvSpPr>
          <p:cNvPr id="65" name="矩形 9"/>
          <p:cNvSpPr/>
          <p:nvPr/>
        </p:nvSpPr>
        <p:spPr>
          <a:xfrm>
            <a:off x="9468755" y="434487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债务管理</a:t>
            </a:r>
          </a:p>
        </p:txBody>
      </p:sp>
      <p:cxnSp>
        <p:nvCxnSpPr>
          <p:cNvPr id="66" name="肘形连接符 65"/>
          <p:cNvCxnSpPr>
            <a:stCxn id="47" idx="2"/>
            <a:endCxn id="65" idx="0"/>
          </p:cNvCxnSpPr>
          <p:nvPr/>
        </p:nvCxnSpPr>
        <p:spPr bwMode="auto">
          <a:xfrm rot="16200000" flipH="1">
            <a:off x="8726579" y="3470612"/>
            <a:ext cx="551765" cy="1196762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sp>
        <p:nvSpPr>
          <p:cNvPr id="67" name="矩形 9"/>
          <p:cNvSpPr/>
          <p:nvPr/>
        </p:nvSpPr>
        <p:spPr>
          <a:xfrm>
            <a:off x="9769414" y="434487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所属企业</a:t>
            </a:r>
          </a:p>
        </p:txBody>
      </p:sp>
      <p:cxnSp>
        <p:nvCxnSpPr>
          <p:cNvPr id="68" name="肘形连接符 67"/>
          <p:cNvCxnSpPr>
            <a:stCxn id="47" idx="2"/>
            <a:endCxn id="67" idx="0"/>
          </p:cNvCxnSpPr>
          <p:nvPr/>
        </p:nvCxnSpPr>
        <p:spPr bwMode="auto">
          <a:xfrm rot="16200000" flipH="1">
            <a:off x="8876908" y="3320282"/>
            <a:ext cx="551765" cy="149742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  <p:sp>
        <p:nvSpPr>
          <p:cNvPr id="101" name="矩形 9"/>
          <p:cNvSpPr/>
          <p:nvPr/>
        </p:nvSpPr>
        <p:spPr>
          <a:xfrm>
            <a:off x="10099614" y="4344876"/>
            <a:ext cx="264174" cy="1476000"/>
          </a:xfrm>
          <a:prstGeom prst="rect">
            <a:avLst/>
          </a:prstGeom>
          <a:solidFill>
            <a:srgbClr val="8299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附属单位</a:t>
            </a:r>
            <a:endParaRPr lang="zh-CN" altLang="en-US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2" name="肘形连接符 101"/>
          <p:cNvCxnSpPr>
            <a:stCxn id="47" idx="2"/>
            <a:endCxn id="101" idx="0"/>
          </p:cNvCxnSpPr>
          <p:nvPr/>
        </p:nvCxnSpPr>
        <p:spPr bwMode="auto">
          <a:xfrm rot="16200000" flipH="1">
            <a:off x="9042008" y="3155182"/>
            <a:ext cx="551765" cy="182762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2"/>
            </a:solidFill>
            <a:miter lim="800000"/>
            <a:headEnd/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26318602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"/>
          <p:cNvSpPr txBox="1">
            <a:spLocks/>
          </p:cNvSpPr>
          <p:nvPr/>
        </p:nvSpPr>
        <p:spPr bwMode="auto">
          <a:xfrm>
            <a:off x="609600" y="430946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defPPr>
              <a:defRPr lang="zh-CN"/>
            </a:defPPr>
            <a:lvl1pPr eaLnBrk="1" latinLnBrk="0" hangingPunct="1">
              <a:lnSpc>
                <a:spcPct val="100000"/>
              </a:lnSpc>
              <a:buClrTx/>
              <a:buFont typeface="Wingdings" panose="05000000000000000000" pitchFamily="2" charset="2"/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/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/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/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/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/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/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/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/>
            </a:lvl9pPr>
          </a:lstStyle>
          <a:p>
            <a:r>
              <a:rPr lang="en-US" altLang="zh-CN" dirty="0"/>
              <a:t>2.2</a:t>
            </a:r>
            <a:r>
              <a:rPr lang="zh-CN" altLang="en-US" dirty="0"/>
              <a:t>内部控制方案设计</a:t>
            </a:r>
            <a:r>
              <a:rPr lang="en-US" altLang="zh-CN" dirty="0"/>
              <a:t>——</a:t>
            </a:r>
            <a:r>
              <a:rPr lang="zh-CN" altLang="en-US" dirty="0"/>
              <a:t>实施路线</a:t>
            </a:r>
          </a:p>
        </p:txBody>
      </p:sp>
      <p:sp>
        <p:nvSpPr>
          <p:cNvPr id="4" name="矩形 3"/>
          <p:cNvSpPr/>
          <p:nvPr/>
        </p:nvSpPr>
        <p:spPr bwMode="auto">
          <a:xfrm>
            <a:off x="592350" y="1113755"/>
            <a:ext cx="11035770" cy="520515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eaLnBrk="1" hangingPunct="1"/>
            <a:endParaRPr lang="zh-CN" altLang="en-US" sz="1400" b="1" dirty="0"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782182" y="1302604"/>
            <a:ext cx="864000" cy="927532"/>
          </a:xfrm>
          <a:prstGeom prst="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en-US" altLang="zh-CN" sz="13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1.</a:t>
            </a:r>
            <a:r>
              <a:rPr lang="zh-CN" altLang="en-US" sz="13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项目准备与启动</a:t>
            </a:r>
          </a:p>
        </p:txBody>
      </p:sp>
      <p:sp>
        <p:nvSpPr>
          <p:cNvPr id="6" name="矩形 5"/>
          <p:cNvSpPr/>
          <p:nvPr/>
        </p:nvSpPr>
        <p:spPr bwMode="auto">
          <a:xfrm>
            <a:off x="782182" y="2523828"/>
            <a:ext cx="864000" cy="987426"/>
          </a:xfrm>
          <a:prstGeom prst="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en-US" altLang="zh-CN" sz="13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2.</a:t>
            </a:r>
            <a:r>
              <a:rPr lang="zh-CN" altLang="en-US" sz="13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现状分析及风险评估</a:t>
            </a:r>
          </a:p>
        </p:txBody>
      </p:sp>
      <p:sp>
        <p:nvSpPr>
          <p:cNvPr id="7" name="矩形 6"/>
          <p:cNvSpPr/>
          <p:nvPr/>
        </p:nvSpPr>
        <p:spPr bwMode="auto">
          <a:xfrm>
            <a:off x="782181" y="3822280"/>
            <a:ext cx="864000" cy="941254"/>
          </a:xfrm>
          <a:prstGeom prst="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en-US" altLang="zh-CN" sz="13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3.</a:t>
            </a:r>
            <a:r>
              <a:rPr lang="zh-CN" altLang="en-US" sz="13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内部控制体系建设</a:t>
            </a:r>
          </a:p>
        </p:txBody>
      </p:sp>
      <p:sp>
        <p:nvSpPr>
          <p:cNvPr id="9" name="矩形 8"/>
          <p:cNvSpPr/>
          <p:nvPr/>
        </p:nvSpPr>
        <p:spPr bwMode="auto">
          <a:xfrm>
            <a:off x="782182" y="5220522"/>
            <a:ext cx="864000" cy="432048"/>
          </a:xfrm>
          <a:prstGeom prst="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en-US" altLang="zh-CN" sz="13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4.</a:t>
            </a:r>
            <a:r>
              <a:rPr lang="zh-CN" altLang="en-US" sz="13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评价与总结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1785871" y="1302604"/>
            <a:ext cx="904597" cy="432048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组建内控工作小组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1785871" y="1804948"/>
            <a:ext cx="923692" cy="432048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确定方案和计划</a:t>
            </a:r>
          </a:p>
        </p:txBody>
      </p:sp>
      <p:sp>
        <p:nvSpPr>
          <p:cNvPr id="12" name="矩形 11"/>
          <p:cNvSpPr/>
          <p:nvPr/>
        </p:nvSpPr>
        <p:spPr bwMode="auto">
          <a:xfrm>
            <a:off x="2758149" y="1302604"/>
            <a:ext cx="688233" cy="927532"/>
          </a:xfrm>
          <a:prstGeom prst="rect">
            <a:avLst/>
          </a:prstGeom>
          <a:solidFill>
            <a:srgbClr val="F9534D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召开项目启动会</a:t>
            </a:r>
          </a:p>
        </p:txBody>
      </p:sp>
      <p:sp>
        <p:nvSpPr>
          <p:cNvPr id="13" name="矩形 12"/>
          <p:cNvSpPr/>
          <p:nvPr/>
        </p:nvSpPr>
        <p:spPr bwMode="auto">
          <a:xfrm>
            <a:off x="2758149" y="2523828"/>
            <a:ext cx="1049626" cy="432048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制定调研诊断计划</a:t>
            </a:r>
          </a:p>
        </p:txBody>
      </p:sp>
      <p:sp>
        <p:nvSpPr>
          <p:cNvPr id="14" name="矩形 13"/>
          <p:cNvSpPr/>
          <p:nvPr/>
        </p:nvSpPr>
        <p:spPr bwMode="auto">
          <a:xfrm>
            <a:off x="2758149" y="3069157"/>
            <a:ext cx="1049626" cy="432048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收集资料与信息</a:t>
            </a:r>
          </a:p>
        </p:txBody>
      </p:sp>
      <p:sp>
        <p:nvSpPr>
          <p:cNvPr id="15" name="矩形 14"/>
          <p:cNvSpPr/>
          <p:nvPr/>
        </p:nvSpPr>
        <p:spPr bwMode="auto">
          <a:xfrm>
            <a:off x="3838269" y="2522938"/>
            <a:ext cx="1296144" cy="432048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开展调研访谈，了解现状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3838269" y="3069157"/>
            <a:ext cx="1289167" cy="432048"/>
          </a:xfrm>
          <a:prstGeom prst="rect">
            <a:avLst/>
          </a:prstGeom>
          <a:solidFill>
            <a:srgbClr val="F9534D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问题汇总分析与风险评估</a:t>
            </a:r>
          </a:p>
        </p:txBody>
      </p:sp>
      <p:sp>
        <p:nvSpPr>
          <p:cNvPr id="17" name="矩形 16"/>
          <p:cNvSpPr/>
          <p:nvPr/>
        </p:nvSpPr>
        <p:spPr bwMode="auto">
          <a:xfrm>
            <a:off x="5175927" y="2544519"/>
            <a:ext cx="706713" cy="956685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编制调研诊断报告</a:t>
            </a:r>
          </a:p>
        </p:txBody>
      </p:sp>
      <p:sp>
        <p:nvSpPr>
          <p:cNvPr id="18" name="矩形 17"/>
          <p:cNvSpPr/>
          <p:nvPr/>
        </p:nvSpPr>
        <p:spPr bwMode="auto">
          <a:xfrm>
            <a:off x="5910996" y="2544519"/>
            <a:ext cx="550763" cy="956685"/>
          </a:xfrm>
          <a:prstGeom prst="rect">
            <a:avLst/>
          </a:prstGeom>
          <a:solidFill>
            <a:srgbClr val="F9534D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阶段汇报</a:t>
            </a:r>
          </a:p>
        </p:txBody>
      </p:sp>
      <p:sp>
        <p:nvSpPr>
          <p:cNvPr id="19" name="矩形 18"/>
          <p:cNvSpPr/>
          <p:nvPr/>
        </p:nvSpPr>
        <p:spPr bwMode="auto">
          <a:xfrm>
            <a:off x="5161390" y="3834982"/>
            <a:ext cx="741530" cy="938681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内控建设规划与计划</a:t>
            </a:r>
          </a:p>
        </p:txBody>
      </p:sp>
      <p:sp>
        <p:nvSpPr>
          <p:cNvPr id="20" name="矩形 19"/>
          <p:cNvSpPr/>
          <p:nvPr/>
        </p:nvSpPr>
        <p:spPr bwMode="auto">
          <a:xfrm>
            <a:off x="5927803" y="3832409"/>
            <a:ext cx="551182" cy="941253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顶层框架设计</a:t>
            </a:r>
          </a:p>
        </p:txBody>
      </p:sp>
      <p:sp>
        <p:nvSpPr>
          <p:cNvPr id="21" name="矩形 20"/>
          <p:cNvSpPr/>
          <p:nvPr/>
        </p:nvSpPr>
        <p:spPr bwMode="auto">
          <a:xfrm>
            <a:off x="6581528" y="3823850"/>
            <a:ext cx="1190871" cy="432048"/>
          </a:xfrm>
          <a:prstGeom prst="rect">
            <a:avLst/>
          </a:prstGeom>
          <a:solidFill>
            <a:srgbClr val="F9534D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内控方案设计与优化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6581528" y="4341614"/>
            <a:ext cx="2273720" cy="432048"/>
          </a:xfrm>
          <a:prstGeom prst="rect">
            <a:avLst/>
          </a:prstGeom>
          <a:solidFill>
            <a:srgbClr val="F9534D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设计制度、流程、指引和表单</a:t>
            </a:r>
          </a:p>
        </p:txBody>
      </p:sp>
      <p:sp>
        <p:nvSpPr>
          <p:cNvPr id="23" name="矩形 22"/>
          <p:cNvSpPr/>
          <p:nvPr/>
        </p:nvSpPr>
        <p:spPr bwMode="auto">
          <a:xfrm>
            <a:off x="7823761" y="3823850"/>
            <a:ext cx="1031487" cy="432048"/>
          </a:xfrm>
          <a:prstGeom prst="rect">
            <a:avLst/>
          </a:prstGeom>
          <a:solidFill>
            <a:srgbClr val="F9534D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成果讨论与确认</a:t>
            </a:r>
          </a:p>
        </p:txBody>
      </p:sp>
      <p:sp>
        <p:nvSpPr>
          <p:cNvPr id="24" name="矩形 23"/>
          <p:cNvSpPr/>
          <p:nvPr/>
        </p:nvSpPr>
        <p:spPr bwMode="auto">
          <a:xfrm>
            <a:off x="8927363" y="3823850"/>
            <a:ext cx="963581" cy="941946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编写内控手册和运行管理制度</a:t>
            </a:r>
          </a:p>
        </p:txBody>
      </p:sp>
      <p:sp>
        <p:nvSpPr>
          <p:cNvPr id="25" name="矩形 24"/>
          <p:cNvSpPr/>
          <p:nvPr/>
        </p:nvSpPr>
        <p:spPr bwMode="auto">
          <a:xfrm>
            <a:off x="9946521" y="3832409"/>
            <a:ext cx="421264" cy="922471"/>
          </a:xfrm>
          <a:prstGeom prst="rect">
            <a:avLst/>
          </a:prstGeom>
          <a:solidFill>
            <a:srgbClr val="F9534D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阶段汇报</a:t>
            </a:r>
          </a:p>
        </p:txBody>
      </p:sp>
      <p:sp>
        <p:nvSpPr>
          <p:cNvPr id="26" name="矩形 25"/>
          <p:cNvSpPr/>
          <p:nvPr/>
        </p:nvSpPr>
        <p:spPr bwMode="auto">
          <a:xfrm>
            <a:off x="2765044" y="5220522"/>
            <a:ext cx="1060195" cy="470626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内控基础知识培训</a:t>
            </a:r>
          </a:p>
        </p:txBody>
      </p:sp>
      <p:sp>
        <p:nvSpPr>
          <p:cNvPr id="27" name="矩形 26"/>
          <p:cNvSpPr/>
          <p:nvPr/>
        </p:nvSpPr>
        <p:spPr bwMode="auto">
          <a:xfrm>
            <a:off x="3870961" y="5220522"/>
            <a:ext cx="1280159" cy="470626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内控建设思路与方法培训</a:t>
            </a:r>
          </a:p>
        </p:txBody>
      </p:sp>
      <p:sp>
        <p:nvSpPr>
          <p:cNvPr id="28" name="矩形 27"/>
          <p:cNvSpPr/>
          <p:nvPr/>
        </p:nvSpPr>
        <p:spPr bwMode="auto">
          <a:xfrm>
            <a:off x="5181600" y="5220522"/>
            <a:ext cx="2590800" cy="470626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内控流程与制度设计培训</a:t>
            </a:r>
          </a:p>
        </p:txBody>
      </p:sp>
      <p:sp>
        <p:nvSpPr>
          <p:cNvPr id="30" name="矩形 29"/>
          <p:cNvSpPr/>
          <p:nvPr/>
        </p:nvSpPr>
        <p:spPr bwMode="auto">
          <a:xfrm>
            <a:off x="7818120" y="5216473"/>
            <a:ext cx="2072640" cy="470626"/>
          </a:xfrm>
          <a:prstGeom prst="rect">
            <a:avLst/>
          </a:prstGeom>
          <a:solidFill>
            <a:srgbClr val="617299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内控体系运行与测试评估</a:t>
            </a:r>
          </a:p>
        </p:txBody>
      </p:sp>
      <p:sp>
        <p:nvSpPr>
          <p:cNvPr id="38" name="矩形 37"/>
          <p:cNvSpPr/>
          <p:nvPr/>
        </p:nvSpPr>
        <p:spPr bwMode="auto">
          <a:xfrm>
            <a:off x="9951720" y="5205321"/>
            <a:ext cx="1295400" cy="479200"/>
          </a:xfrm>
          <a:prstGeom prst="rect">
            <a:avLst/>
          </a:prstGeom>
          <a:solidFill>
            <a:srgbClr val="F9534D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项目验收与总结汇报</a:t>
            </a:r>
          </a:p>
        </p:txBody>
      </p:sp>
      <p:sp>
        <p:nvSpPr>
          <p:cNvPr id="39" name="灯片编号占位符 3"/>
          <p:cNvSpPr txBox="1">
            <a:spLocks/>
          </p:cNvSpPr>
          <p:nvPr/>
        </p:nvSpPr>
        <p:spPr>
          <a:xfrm>
            <a:off x="10119502" y="6304345"/>
            <a:ext cx="1625600" cy="26987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fld id="{BB2E5AD1-7C3A-45C9-A71C-5761BE6B443A}" type="slidenum">
              <a:rPr lang="zh-CN" altLang="en-US" sz="120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pPr algn="ctr">
                <a:defRPr/>
              </a:pPr>
              <a:t>8</a:t>
            </a:fld>
            <a:endParaRPr lang="zh-CN" altLang="en-US" sz="1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 bwMode="auto">
          <a:xfrm rot="1376175">
            <a:off x="4109004" y="1695570"/>
            <a:ext cx="1734207" cy="457200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明确管控对象</a:t>
            </a:r>
            <a:endParaRPr lang="en-US" altLang="zh-CN" sz="1600" b="1" dirty="0"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要控什么</a:t>
            </a:r>
            <a:endParaRPr lang="en-US" altLang="zh-CN" sz="1600" b="1" dirty="0"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</p:txBody>
      </p:sp>
      <p:sp>
        <p:nvSpPr>
          <p:cNvPr id="41" name="矩形 40"/>
          <p:cNvSpPr/>
          <p:nvPr/>
        </p:nvSpPr>
        <p:spPr bwMode="auto">
          <a:xfrm rot="1376175">
            <a:off x="8936933" y="2941128"/>
            <a:ext cx="1734207" cy="457200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健全内控制度</a:t>
            </a:r>
            <a:endParaRPr lang="en-US" altLang="zh-CN" sz="1600" b="1" dirty="0"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有章可循</a:t>
            </a:r>
            <a:endParaRPr lang="en-US" altLang="zh-CN" sz="1600" b="1" dirty="0"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</p:txBody>
      </p:sp>
      <p:sp>
        <p:nvSpPr>
          <p:cNvPr id="42" name="矩形 41"/>
          <p:cNvSpPr/>
          <p:nvPr/>
        </p:nvSpPr>
        <p:spPr bwMode="auto">
          <a:xfrm rot="1376175">
            <a:off x="3280304" y="4048662"/>
            <a:ext cx="1734207" cy="457200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设计管控措施</a:t>
            </a:r>
            <a:endParaRPr lang="en-US" altLang="zh-CN" sz="1600" b="1" dirty="0"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要怎么控</a:t>
            </a:r>
            <a:endParaRPr lang="en-US" altLang="zh-CN" sz="1600" b="1" dirty="0"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1863" y="2222964"/>
            <a:ext cx="3248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2016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07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—2016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日）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75306" y="3538535"/>
            <a:ext cx="3165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2016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—2016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日）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681862" y="4865289"/>
            <a:ext cx="3189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2016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09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—2016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25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681861" y="5708198"/>
            <a:ext cx="10550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（内控体系试运行培训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2016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26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—12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28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日，内控体系试运行与测试评估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2016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26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—2017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31</a:t>
            </a:r>
            <a:r>
              <a:rPr lang="zh-CN" altLang="en-US" sz="1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29046921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400535"/>
              </p:ext>
            </p:extLst>
          </p:nvPr>
        </p:nvGraphicFramePr>
        <p:xfrm>
          <a:off x="516835" y="1060173"/>
          <a:ext cx="11158330" cy="54317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54822">
                  <a:extLst>
                    <a:ext uri="{9D8B030D-6E8A-4147-A177-3AD203B41FA5}">
                      <a16:colId xmlns:a16="http://schemas.microsoft.com/office/drawing/2014/main" xmlns="" val="4120473533"/>
                    </a:ext>
                  </a:extLst>
                </a:gridCol>
                <a:gridCol w="902495">
                  <a:extLst>
                    <a:ext uri="{9D8B030D-6E8A-4147-A177-3AD203B41FA5}">
                      <a16:colId xmlns:a16="http://schemas.microsoft.com/office/drawing/2014/main" xmlns="" val="991190497"/>
                    </a:ext>
                  </a:extLst>
                </a:gridCol>
                <a:gridCol w="6401013">
                  <a:extLst>
                    <a:ext uri="{9D8B030D-6E8A-4147-A177-3AD203B41FA5}">
                      <a16:colId xmlns:a16="http://schemas.microsoft.com/office/drawing/2014/main" xmlns="" val="3903729487"/>
                    </a:ext>
                  </a:extLst>
                </a:gridCol>
              </a:tblGrid>
              <a:tr h="2546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阶段安排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主要输出成果清单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3046086"/>
                  </a:ext>
                </a:extLst>
              </a:tr>
              <a:tr h="20474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1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阶段一：项目启动与计划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内部控制体系建设项目实施方案及工作计划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389021064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召开项目启动会与培训材料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971956715"/>
                  </a:ext>
                </a:extLst>
              </a:tr>
              <a:tr h="204744">
                <a:tc rowSpan="6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1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阶段二：现状分析及风险评估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中国矿业大学风险地图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3410529617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中国矿业大学风险数据库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3245533319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风险调查问卷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4247655640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权限指引表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4003774561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5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中国矿业大学业务流程框架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1368790774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6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中国矿业大学基础性评价报告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609201187"/>
                  </a:ext>
                </a:extLst>
              </a:tr>
              <a:tr h="204744">
                <a:tc rowSpan="9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1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阶段三：内部控制体系建设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中国矿业大学内部控制流程图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3644547377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中国矿业大学内部控制流程描述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3748500717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中国矿业大学风险控制矩阵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RCM》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2110657815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4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中国矿业大学内部控制体系管理建议报告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2592734490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5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中国矿业大学预决算事项指南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631463542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6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中国矿业大学收入事项指南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2763230545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7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中国矿业大学支出事项指南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1792863659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8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中国矿业大学内部控制手册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1950386180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9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中国矿业大学内部控制体系缺陷整改计划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268409386"/>
                  </a:ext>
                </a:extLst>
              </a:tr>
              <a:tr h="288016">
                <a:tc rowSpan="6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1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阶段四：整改跟踪及内部控制评价指标体系建设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中国矿业大学内部控制体系运行缺陷整改跟踪报告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753928160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中国矿业大学风险与内控体系评价工作底稿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3631918718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中国矿业大学内部控制考核评价手册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1720850662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4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中国矿业大学内部监督评价办法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631491458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5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中国矿业大学内部控制评价指标与方法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4007376666"/>
                  </a:ext>
                </a:extLst>
              </a:tr>
              <a:tr h="204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6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中国矿业大学风险管理与内部控制管理办法</a:t>
                      </a:r>
                      <a:r>
                        <a:rPr lang="en-US" altLang="zh-CN" sz="14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307" marR="6307" marT="6307" marB="0" anchor="ctr"/>
                </a:tc>
                <a:extLst>
                  <a:ext uri="{0D108BD9-81ED-4DB2-BD59-A6C34878D82A}">
                    <a16:rowId xmlns:a16="http://schemas.microsoft.com/office/drawing/2014/main" xmlns="" val="466017913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639379" y="457200"/>
            <a:ext cx="68162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2.3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方案设计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</a:t>
            </a:r>
            <a:r>
              <a:rPr lang="zh-CN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服务成果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清单</a:t>
            </a:r>
          </a:p>
        </p:txBody>
      </p:sp>
    </p:spTree>
    <p:extLst>
      <p:ext uri="{BB962C8B-B14F-4D97-AF65-F5344CB8AC3E}">
        <p14:creationId xmlns:p14="http://schemas.microsoft.com/office/powerpoint/2010/main" val="360535561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86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1" y="1097704"/>
            <a:ext cx="2980501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标题 1"/>
          <p:cNvSpPr>
            <a:spLocks noGrp="1"/>
          </p:cNvSpPr>
          <p:nvPr>
            <p:ph type="title"/>
          </p:nvPr>
        </p:nvSpPr>
        <p:spPr>
          <a:xfrm>
            <a:off x="609600" y="494010"/>
            <a:ext cx="10972800" cy="46166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项目实施方案：阶段</a:t>
            </a:r>
            <a:r>
              <a:rPr lang="en-US" altLang="zh-CN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</a:t>
            </a:r>
            <a:endParaRPr lang="zh-CN" altLang="en-US" kern="12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2773" name="矩形 5"/>
          <p:cNvSpPr>
            <a:spLocks noChangeArrowheads="1"/>
          </p:cNvSpPr>
          <p:nvPr/>
        </p:nvSpPr>
        <p:spPr bwMode="auto">
          <a:xfrm>
            <a:off x="378885" y="1069976"/>
            <a:ext cx="628649" cy="207963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1600">
              <a:cs typeface="Arial" charset="0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632884" y="2393984"/>
            <a:ext cx="1166283" cy="818992"/>
          </a:xfr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工作目标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4176184" y="1146176"/>
            <a:ext cx="2159000" cy="7921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阶段一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项目启动与准备</a:t>
            </a:r>
          </a:p>
        </p:txBody>
      </p:sp>
      <p:cxnSp>
        <p:nvCxnSpPr>
          <p:cNvPr id="32776" name="直接连接符 9"/>
          <p:cNvCxnSpPr>
            <a:cxnSpLocks noChangeShapeType="1"/>
            <a:stCxn id="32773" idx="3"/>
          </p:cNvCxnSpPr>
          <p:nvPr/>
        </p:nvCxnSpPr>
        <p:spPr bwMode="auto">
          <a:xfrm>
            <a:off x="1007533" y="1173164"/>
            <a:ext cx="3168651" cy="28575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7" name="直接连接符 11"/>
          <p:cNvCxnSpPr>
            <a:cxnSpLocks noChangeShapeType="1"/>
          </p:cNvCxnSpPr>
          <p:nvPr/>
        </p:nvCxnSpPr>
        <p:spPr bwMode="auto">
          <a:xfrm>
            <a:off x="1007533" y="1201738"/>
            <a:ext cx="3168651" cy="736600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文本占位符 6"/>
          <p:cNvSpPr txBox="1">
            <a:spLocks/>
          </p:cNvSpPr>
          <p:nvPr/>
        </p:nvSpPr>
        <p:spPr bwMode="auto">
          <a:xfrm>
            <a:off x="632885" y="3298825"/>
            <a:ext cx="5463116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defRPr/>
            </a:pPr>
            <a:r>
              <a:rPr lang="zh-CN" altLang="en-US" sz="1400" kern="0" dirty="0">
                <a:solidFill>
                  <a:schemeClr val="bg1"/>
                </a:solidFill>
              </a:rPr>
              <a:t>项目组职责概述</a:t>
            </a:r>
          </a:p>
        </p:txBody>
      </p:sp>
      <p:sp>
        <p:nvSpPr>
          <p:cNvPr id="15" name="文本占位符 6"/>
          <p:cNvSpPr txBox="1">
            <a:spLocks/>
          </p:cNvSpPr>
          <p:nvPr/>
        </p:nvSpPr>
        <p:spPr bwMode="auto">
          <a:xfrm>
            <a:off x="6191252" y="3295651"/>
            <a:ext cx="5414433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各部门职责概述</a:t>
            </a:r>
          </a:p>
        </p:txBody>
      </p:sp>
      <p:sp>
        <p:nvSpPr>
          <p:cNvPr id="17" name="文本占位符 6"/>
          <p:cNvSpPr txBox="1">
            <a:spLocks/>
          </p:cNvSpPr>
          <p:nvPr/>
        </p:nvSpPr>
        <p:spPr bwMode="auto">
          <a:xfrm>
            <a:off x="1833034" y="2393984"/>
            <a:ext cx="9776884" cy="818992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altLang="zh-CN" sz="1400" b="0" kern="0" dirty="0"/>
              <a:t>1.</a:t>
            </a:r>
            <a:r>
              <a:rPr lang="zh-CN" altLang="en-US" sz="1400" b="0" kern="0" dirty="0"/>
              <a:t>制定可操作的详细项目实施计划，明确关键阶段工作内容、提交成果、关键里程碑。</a:t>
            </a:r>
            <a:endParaRPr lang="en-US" altLang="zh-CN" sz="1400" b="0" kern="0" dirty="0"/>
          </a:p>
          <a:p>
            <a:pPr>
              <a:defRPr/>
            </a:pPr>
            <a:r>
              <a:rPr lang="en-US" altLang="zh-CN" sz="1400" b="0" kern="0" dirty="0"/>
              <a:t>2.</a:t>
            </a:r>
            <a:r>
              <a:rPr lang="zh-CN" altLang="en-US" sz="1400" b="0" kern="0" dirty="0"/>
              <a:t>完成项目必须的资料收集，制定相关工作模板。</a:t>
            </a:r>
          </a:p>
          <a:p>
            <a:pPr>
              <a:defRPr/>
            </a:pPr>
            <a:r>
              <a:rPr lang="en-US" altLang="zh-CN" sz="1400" b="0" kern="0" dirty="0"/>
              <a:t>3.</a:t>
            </a:r>
            <a:r>
              <a:rPr lang="zh-CN" altLang="en-US" sz="1400" b="0" kern="0" dirty="0"/>
              <a:t>开展项目宣贯培训。</a:t>
            </a:r>
          </a:p>
        </p:txBody>
      </p:sp>
      <p:sp>
        <p:nvSpPr>
          <p:cNvPr id="21" name="文本占位符 6"/>
          <p:cNvSpPr txBox="1">
            <a:spLocks/>
          </p:cNvSpPr>
          <p:nvPr/>
        </p:nvSpPr>
        <p:spPr bwMode="auto">
          <a:xfrm>
            <a:off x="632885" y="3744914"/>
            <a:ext cx="5558367" cy="20034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根据初步实施方案、工作说明记录等文档，编制项目详细实施计划；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进行工作的分解，明确项目的关键里程碑； 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提交初步资料需求清单，明确资料名称、内容、提交方式、收集时间等，并对资料进行初步整理和分析； 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编制各阶段工作模板；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召开项目启动会，并开展内控项目宣贯培训。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altLang="zh-CN" sz="1200" b="0" kern="0" dirty="0"/>
          </a:p>
        </p:txBody>
      </p:sp>
      <p:sp>
        <p:nvSpPr>
          <p:cNvPr id="22" name="文本占位符 6"/>
          <p:cNvSpPr txBox="1">
            <a:spLocks/>
          </p:cNvSpPr>
          <p:nvPr/>
        </p:nvSpPr>
        <p:spPr bwMode="auto">
          <a:xfrm>
            <a:off x="6191252" y="3765551"/>
            <a:ext cx="5414433" cy="20034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各部门设置内控专员，负责资料需求的接受、催收并汇总提交给项目组；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负责对工作模版的审核确认； </a:t>
            </a:r>
            <a:endParaRPr lang="en-US" altLang="zh-CN" sz="1400" b="0" kern="0" dirty="0"/>
          </a:p>
          <a:p>
            <a:pPr>
              <a:defRPr/>
            </a:pP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各部门负责人参加内控项目启动会及相关内控培训；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altLang="zh-CN" sz="1200" b="0" kern="0" dirty="0"/>
          </a:p>
        </p:txBody>
      </p:sp>
      <p:sp>
        <p:nvSpPr>
          <p:cNvPr id="23" name="文本占位符 6"/>
          <p:cNvSpPr txBox="1">
            <a:spLocks/>
          </p:cNvSpPr>
          <p:nvPr/>
        </p:nvSpPr>
        <p:spPr bwMode="auto">
          <a:xfrm>
            <a:off x="632884" y="5805488"/>
            <a:ext cx="1166283" cy="647700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工作输出</a:t>
            </a:r>
          </a:p>
        </p:txBody>
      </p:sp>
      <p:sp>
        <p:nvSpPr>
          <p:cNvPr id="24" name="文本占位符 6"/>
          <p:cNvSpPr txBox="1">
            <a:spLocks/>
          </p:cNvSpPr>
          <p:nvPr/>
        </p:nvSpPr>
        <p:spPr bwMode="auto">
          <a:xfrm>
            <a:off x="1833034" y="5805488"/>
            <a:ext cx="9776884" cy="6477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zh-CN" altLang="en-US" sz="1400" b="0" kern="0" dirty="0"/>
              <a:t>项目组成员名单及通讯录、工作成果清单、项目实施工作计划、资料收集清单、内控培训</a:t>
            </a:r>
            <a:r>
              <a:rPr lang="en-US" altLang="zh-CN" sz="1400" b="0" kern="0" dirty="0" err="1"/>
              <a:t>ppt</a:t>
            </a:r>
            <a:r>
              <a:rPr lang="zh-CN" altLang="en-US" sz="1400" b="0" kern="0" dirty="0"/>
              <a:t>等</a:t>
            </a:r>
          </a:p>
        </p:txBody>
      </p:sp>
      <p:sp>
        <p:nvSpPr>
          <p:cNvPr id="4" name="矩形 3"/>
          <p:cNvSpPr/>
          <p:nvPr/>
        </p:nvSpPr>
        <p:spPr>
          <a:xfrm>
            <a:off x="6335184" y="1182689"/>
            <a:ext cx="4013200" cy="7191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成立项目组，制定项目整体工作计划</a:t>
            </a: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收集资料并设计工作底稿模板</a:t>
            </a: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内控项目宣贯培训</a:t>
            </a:r>
          </a:p>
        </p:txBody>
      </p:sp>
    </p:spTree>
    <p:extLst>
      <p:ext uri="{BB962C8B-B14F-4D97-AF65-F5344CB8AC3E}">
        <p14:creationId xmlns:p14="http://schemas.microsoft.com/office/powerpoint/2010/main" val="373488122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1" y="1097704"/>
            <a:ext cx="2980501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标题 1"/>
          <p:cNvSpPr>
            <a:spLocks noGrp="1"/>
          </p:cNvSpPr>
          <p:nvPr>
            <p:ph type="title"/>
          </p:nvPr>
        </p:nvSpPr>
        <p:spPr>
          <a:xfrm>
            <a:off x="609600" y="454025"/>
            <a:ext cx="10972800" cy="5016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项目实施方案：阶段</a:t>
            </a:r>
            <a:r>
              <a:rPr lang="en-US" altLang="zh-CN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kern="1200" dirty="0">
              <a:latin typeface="+mj-ea"/>
              <a:ea typeface="+mj-ea"/>
            </a:endParaRPr>
          </a:p>
        </p:txBody>
      </p:sp>
      <p:sp>
        <p:nvSpPr>
          <p:cNvPr id="33797" name="矩形 5"/>
          <p:cNvSpPr>
            <a:spLocks noChangeArrowheads="1"/>
          </p:cNvSpPr>
          <p:nvPr/>
        </p:nvSpPr>
        <p:spPr bwMode="auto">
          <a:xfrm>
            <a:off x="1007435" y="1255936"/>
            <a:ext cx="687916" cy="241300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1600">
              <a:cs typeface="Arial" charset="0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632884" y="2348881"/>
            <a:ext cx="1166283" cy="1194785"/>
          </a:xfr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工作目标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4176184" y="1146176"/>
            <a:ext cx="2159000" cy="792163"/>
          </a:xfrm>
          <a:prstGeom prst="rect">
            <a:avLst/>
          </a:prstGeom>
          <a:solidFill>
            <a:srgbClr val="CCECFF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阶段二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现状分析与风险评估</a:t>
            </a:r>
            <a:endParaRPr lang="zh-CN" altLang="en-US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33800" name="直接连接符 9"/>
          <p:cNvCxnSpPr>
            <a:cxnSpLocks noChangeShapeType="1"/>
            <a:stCxn id="33797" idx="3"/>
          </p:cNvCxnSpPr>
          <p:nvPr/>
        </p:nvCxnSpPr>
        <p:spPr bwMode="auto">
          <a:xfrm flipV="1">
            <a:off x="1695351" y="1200150"/>
            <a:ext cx="2480833" cy="176436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1" name="直接连接符 11"/>
          <p:cNvCxnSpPr>
            <a:cxnSpLocks noChangeShapeType="1"/>
            <a:stCxn id="33797" idx="3"/>
          </p:cNvCxnSpPr>
          <p:nvPr/>
        </p:nvCxnSpPr>
        <p:spPr bwMode="auto">
          <a:xfrm>
            <a:off x="1695351" y="1376586"/>
            <a:ext cx="2480833" cy="561753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文本占位符 6"/>
          <p:cNvSpPr txBox="1">
            <a:spLocks/>
          </p:cNvSpPr>
          <p:nvPr/>
        </p:nvSpPr>
        <p:spPr bwMode="auto">
          <a:xfrm>
            <a:off x="632885" y="3588980"/>
            <a:ext cx="5463116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项目组职责概述</a:t>
            </a:r>
          </a:p>
        </p:txBody>
      </p:sp>
      <p:sp>
        <p:nvSpPr>
          <p:cNvPr id="15" name="文本占位符 6"/>
          <p:cNvSpPr txBox="1">
            <a:spLocks/>
          </p:cNvSpPr>
          <p:nvPr/>
        </p:nvSpPr>
        <p:spPr bwMode="auto">
          <a:xfrm>
            <a:off x="6191252" y="3595330"/>
            <a:ext cx="5414433" cy="388938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各部门职责概述</a:t>
            </a:r>
          </a:p>
        </p:txBody>
      </p:sp>
      <p:sp>
        <p:nvSpPr>
          <p:cNvPr id="17" name="文本占位符 6"/>
          <p:cNvSpPr txBox="1">
            <a:spLocks/>
          </p:cNvSpPr>
          <p:nvPr/>
        </p:nvSpPr>
        <p:spPr bwMode="auto">
          <a:xfrm>
            <a:off x="1833034" y="2348881"/>
            <a:ext cx="9776884" cy="1194785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altLang="zh-CN" sz="1400" b="0" kern="0" dirty="0"/>
              <a:t>1.</a:t>
            </a:r>
            <a:r>
              <a:rPr lang="zh-CN" altLang="en-US" sz="1400" b="0" kern="0" dirty="0"/>
              <a:t>根据</a:t>
            </a:r>
            <a:r>
              <a:rPr lang="zh-CN" altLang="zh-CN" sz="1400" b="0" dirty="0"/>
              <a:t>行政事业单位内部控制基础性评价指标评分表</a:t>
            </a:r>
            <a:r>
              <a:rPr lang="zh-CN" altLang="en-US" sz="1400" b="0" dirty="0"/>
              <a:t>，将其中评分要点细化分解；</a:t>
            </a:r>
            <a:endParaRPr lang="en-US" altLang="zh-CN" sz="1400" b="0" kern="0" dirty="0"/>
          </a:p>
          <a:p>
            <a:pPr>
              <a:defRPr/>
            </a:pPr>
            <a:r>
              <a:rPr lang="en-US" altLang="zh-CN" sz="1400" b="0" kern="0" dirty="0"/>
              <a:t>2.</a:t>
            </a:r>
            <a:r>
              <a:rPr lang="zh-CN" altLang="en-US" sz="1400" b="0" kern="0" dirty="0">
                <a:solidFill>
                  <a:srgbClr val="000000"/>
                </a:solidFill>
              </a:rPr>
              <a:t>根据细化分解的评分要点，列出资料需求清单；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altLang="zh-CN" sz="1400" b="0" kern="0" dirty="0"/>
              <a:t>3.</a:t>
            </a:r>
            <a:r>
              <a:rPr lang="zh-CN" altLang="en-US" sz="1400" b="0" kern="0" dirty="0"/>
              <a:t>根据资料收集现状，进行打分评价；</a:t>
            </a:r>
            <a:endParaRPr lang="en-US" altLang="zh-CN" sz="1400" b="0" kern="0" dirty="0"/>
          </a:p>
          <a:p>
            <a:pPr>
              <a:defRPr/>
            </a:pPr>
            <a:r>
              <a:rPr lang="en-US" altLang="zh-CN" sz="1400" b="0" kern="0" dirty="0"/>
              <a:t>4.</a:t>
            </a:r>
            <a:r>
              <a:rPr lang="zh-CN" altLang="en-US" sz="1400" b="0" kern="0" dirty="0"/>
              <a:t>形成内控基础性评价报告。</a:t>
            </a:r>
          </a:p>
        </p:txBody>
      </p:sp>
      <p:sp>
        <p:nvSpPr>
          <p:cNvPr id="21" name="文本占位符 6"/>
          <p:cNvSpPr txBox="1">
            <a:spLocks/>
          </p:cNvSpPr>
          <p:nvPr/>
        </p:nvSpPr>
        <p:spPr bwMode="auto">
          <a:xfrm>
            <a:off x="632885" y="4131459"/>
            <a:ext cx="5463116" cy="136815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设置内控基础性评价打分指标； 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细化分解的评分要点，列出资料需求清单；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符合各部门打分，确定最终分值；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编制内控基础性评价报告，并提交领导审批，形成提交版内控基础性评价报告。</a:t>
            </a:r>
            <a:endParaRPr lang="en-US" altLang="zh-CN" sz="1400" b="0" kern="0" dirty="0">
              <a:solidFill>
                <a:srgbClr val="000000"/>
              </a:solidFill>
            </a:endParaRPr>
          </a:p>
        </p:txBody>
      </p:sp>
      <p:sp>
        <p:nvSpPr>
          <p:cNvPr id="22" name="文本占位符 6"/>
          <p:cNvSpPr txBox="1">
            <a:spLocks/>
          </p:cNvSpPr>
          <p:nvPr/>
        </p:nvSpPr>
        <p:spPr bwMode="auto">
          <a:xfrm>
            <a:off x="6191252" y="4131460"/>
            <a:ext cx="5414433" cy="136815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配合项目组提供相关资料；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按照要求将资料提交项目组；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根据评分细则，对评价要点进行自评分。</a:t>
            </a:r>
            <a:endParaRPr lang="en-US" altLang="zh-CN" sz="1400" b="0" kern="0" dirty="0"/>
          </a:p>
        </p:txBody>
      </p:sp>
      <p:sp>
        <p:nvSpPr>
          <p:cNvPr id="23" name="文本占位符 6"/>
          <p:cNvSpPr txBox="1">
            <a:spLocks/>
          </p:cNvSpPr>
          <p:nvPr/>
        </p:nvSpPr>
        <p:spPr bwMode="auto">
          <a:xfrm>
            <a:off x="632884" y="5589612"/>
            <a:ext cx="1166283" cy="647700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工作输出</a:t>
            </a:r>
          </a:p>
        </p:txBody>
      </p:sp>
      <p:sp>
        <p:nvSpPr>
          <p:cNvPr id="24" name="文本占位符 6"/>
          <p:cNvSpPr txBox="1">
            <a:spLocks/>
          </p:cNvSpPr>
          <p:nvPr/>
        </p:nvSpPr>
        <p:spPr bwMode="auto">
          <a:xfrm>
            <a:off x="1833034" y="5589612"/>
            <a:ext cx="9776884" cy="6477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内部控制基础性自评价填写表格、内控基础性评价报告</a:t>
            </a:r>
            <a:endParaRPr lang="zh-CN" altLang="en-US" sz="1400" b="0" kern="0" dirty="0"/>
          </a:p>
        </p:txBody>
      </p:sp>
      <p:sp>
        <p:nvSpPr>
          <p:cNvPr id="4" name="矩形 3"/>
          <p:cNvSpPr/>
          <p:nvPr/>
        </p:nvSpPr>
        <p:spPr>
          <a:xfrm>
            <a:off x="6341533" y="1200150"/>
            <a:ext cx="4013200" cy="10033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6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内控基础性评价</a:t>
            </a:r>
            <a:endParaRPr lang="en-US" altLang="zh-CN" sz="16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风险评估</a:t>
            </a:r>
            <a:endParaRPr lang="en-US" altLang="zh-CN" sz="1200" b="1" kern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流程框架编制</a:t>
            </a:r>
            <a:endParaRPr lang="en-US" altLang="zh-CN" sz="1200" b="1" kern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编制管理建议报告</a:t>
            </a:r>
            <a:endParaRPr lang="zh-CN" altLang="en-US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五角星 18"/>
          <p:cNvSpPr/>
          <p:nvPr/>
        </p:nvSpPr>
        <p:spPr>
          <a:xfrm>
            <a:off x="8592278" y="1238809"/>
            <a:ext cx="266700" cy="24087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9950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1" y="1097704"/>
            <a:ext cx="2980501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标题 1"/>
          <p:cNvSpPr>
            <a:spLocks noGrp="1"/>
          </p:cNvSpPr>
          <p:nvPr>
            <p:ph type="title"/>
          </p:nvPr>
        </p:nvSpPr>
        <p:spPr>
          <a:xfrm>
            <a:off x="609600" y="454025"/>
            <a:ext cx="10972800" cy="5016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项目实施方案：阶段</a:t>
            </a:r>
            <a:r>
              <a:rPr lang="en-US" altLang="zh-CN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kern="1200" dirty="0">
              <a:latin typeface="+mj-ea"/>
              <a:ea typeface="+mj-ea"/>
            </a:endParaRPr>
          </a:p>
        </p:txBody>
      </p:sp>
      <p:sp>
        <p:nvSpPr>
          <p:cNvPr id="33797" name="矩形 5"/>
          <p:cNvSpPr>
            <a:spLocks noChangeArrowheads="1"/>
          </p:cNvSpPr>
          <p:nvPr/>
        </p:nvSpPr>
        <p:spPr bwMode="auto">
          <a:xfrm>
            <a:off x="1007436" y="1540893"/>
            <a:ext cx="687916" cy="241300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1600">
              <a:cs typeface="Arial" charset="0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632884" y="2369568"/>
            <a:ext cx="1166283" cy="987425"/>
          </a:xfr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工作目标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4176184" y="1146176"/>
            <a:ext cx="2159000" cy="792163"/>
          </a:xfrm>
          <a:prstGeom prst="rect">
            <a:avLst/>
          </a:prstGeom>
          <a:solidFill>
            <a:srgbClr val="CCECFF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阶段二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现状调研与评估</a:t>
            </a:r>
          </a:p>
        </p:txBody>
      </p:sp>
      <p:cxnSp>
        <p:nvCxnSpPr>
          <p:cNvPr id="33800" name="直接连接符 9"/>
          <p:cNvCxnSpPr>
            <a:cxnSpLocks noChangeShapeType="1"/>
            <a:stCxn id="33797" idx="3"/>
          </p:cNvCxnSpPr>
          <p:nvPr/>
        </p:nvCxnSpPr>
        <p:spPr bwMode="auto">
          <a:xfrm flipV="1">
            <a:off x="1695352" y="1200151"/>
            <a:ext cx="2480832" cy="461392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1" name="直接连接符 11"/>
          <p:cNvCxnSpPr>
            <a:cxnSpLocks noChangeShapeType="1"/>
            <a:stCxn id="33797" idx="3"/>
          </p:cNvCxnSpPr>
          <p:nvPr/>
        </p:nvCxnSpPr>
        <p:spPr bwMode="auto">
          <a:xfrm>
            <a:off x="1695352" y="1661543"/>
            <a:ext cx="2480832" cy="276796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文本占位符 6"/>
          <p:cNvSpPr txBox="1">
            <a:spLocks/>
          </p:cNvSpPr>
          <p:nvPr/>
        </p:nvSpPr>
        <p:spPr bwMode="auto">
          <a:xfrm>
            <a:off x="632885" y="3573017"/>
            <a:ext cx="5463116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项目组职责概述</a:t>
            </a:r>
          </a:p>
        </p:txBody>
      </p:sp>
      <p:sp>
        <p:nvSpPr>
          <p:cNvPr id="15" name="文本占位符 6"/>
          <p:cNvSpPr txBox="1">
            <a:spLocks/>
          </p:cNvSpPr>
          <p:nvPr/>
        </p:nvSpPr>
        <p:spPr bwMode="auto">
          <a:xfrm>
            <a:off x="6191252" y="3579366"/>
            <a:ext cx="5414433" cy="388938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各部门职责概述</a:t>
            </a:r>
          </a:p>
        </p:txBody>
      </p:sp>
      <p:sp>
        <p:nvSpPr>
          <p:cNvPr id="17" name="文本占位符 6"/>
          <p:cNvSpPr txBox="1">
            <a:spLocks/>
          </p:cNvSpPr>
          <p:nvPr/>
        </p:nvSpPr>
        <p:spPr bwMode="auto">
          <a:xfrm>
            <a:off x="1833034" y="2369568"/>
            <a:ext cx="9776884" cy="987425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altLang="zh-CN" sz="1400" b="0" kern="0" dirty="0"/>
              <a:t>1.</a:t>
            </a:r>
            <a:r>
              <a:rPr lang="zh-CN" altLang="en-US" sz="1400" b="0" kern="0" dirty="0">
                <a:solidFill>
                  <a:srgbClr val="000000"/>
                </a:solidFill>
              </a:rPr>
              <a:t> 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调查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问卷设计科学合理；</a:t>
            </a:r>
            <a:endParaRPr lang="en-US" altLang="zh-CN" sz="1400" b="0" kern="0" dirty="0"/>
          </a:p>
          <a:p>
            <a:pPr>
              <a:defRPr/>
            </a:pPr>
            <a:r>
              <a:rPr lang="en-US" altLang="zh-CN" sz="1400" b="0" kern="0" dirty="0"/>
              <a:t>2</a:t>
            </a:r>
            <a:r>
              <a:rPr lang="en-US" altLang="zh-CN" sz="1400" b="0" kern="0" dirty="0" smtClean="0"/>
              <a:t>.</a:t>
            </a:r>
            <a:r>
              <a:rPr lang="zh-CN" altLang="en-US" sz="1400" b="0" kern="0" dirty="0" smtClean="0"/>
              <a:t> 分析、识别风险的方法科学合理。</a:t>
            </a:r>
            <a:endParaRPr lang="en-US" altLang="zh-CN" sz="1400" b="0" kern="0" dirty="0"/>
          </a:p>
        </p:txBody>
      </p:sp>
      <p:sp>
        <p:nvSpPr>
          <p:cNvPr id="21" name="文本占位符 6"/>
          <p:cNvSpPr txBox="1">
            <a:spLocks/>
          </p:cNvSpPr>
          <p:nvPr/>
        </p:nvSpPr>
        <p:spPr bwMode="auto">
          <a:xfrm>
            <a:off x="632885" y="4014342"/>
            <a:ext cx="5463116" cy="150289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编制、下发、回收调查问卷； 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分析、识别风险</a:t>
            </a:r>
            <a:r>
              <a:rPr lang="zh-CN" altLang="en-US" sz="1400" b="0" kern="0" dirty="0" smtClean="0"/>
              <a:t>点。</a:t>
            </a:r>
            <a:endParaRPr lang="en-US" altLang="zh-CN" sz="1400" b="0" kern="0" dirty="0"/>
          </a:p>
        </p:txBody>
      </p:sp>
      <p:sp>
        <p:nvSpPr>
          <p:cNvPr id="22" name="文本占位符 6"/>
          <p:cNvSpPr txBox="1">
            <a:spLocks/>
          </p:cNvSpPr>
          <p:nvPr/>
        </p:nvSpPr>
        <p:spPr bwMode="auto">
          <a:xfrm>
            <a:off x="6191252" y="4049268"/>
            <a:ext cx="5414433" cy="146796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填写调查问卷，并</a:t>
            </a:r>
            <a:r>
              <a:rPr lang="zh-CN" altLang="en-US" sz="1400" b="0" kern="0" dirty="0" smtClean="0"/>
              <a:t>及时交回调查</a:t>
            </a:r>
            <a:r>
              <a:rPr lang="zh-CN" altLang="en-US" sz="1400" b="0" kern="0" dirty="0"/>
              <a:t>问卷</a:t>
            </a:r>
            <a:r>
              <a:rPr lang="zh-CN" altLang="en-US" sz="1400" b="0" kern="0" dirty="0" smtClean="0"/>
              <a:t>；</a:t>
            </a:r>
            <a:endParaRPr lang="en-US" altLang="zh-CN" sz="1400" b="0" kern="0" dirty="0"/>
          </a:p>
        </p:txBody>
      </p:sp>
      <p:sp>
        <p:nvSpPr>
          <p:cNvPr id="23" name="文本占位符 6"/>
          <p:cNvSpPr txBox="1">
            <a:spLocks/>
          </p:cNvSpPr>
          <p:nvPr/>
        </p:nvSpPr>
        <p:spPr bwMode="auto">
          <a:xfrm>
            <a:off x="632884" y="5733628"/>
            <a:ext cx="1166283" cy="647700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工作输出</a:t>
            </a:r>
          </a:p>
        </p:txBody>
      </p:sp>
      <p:sp>
        <p:nvSpPr>
          <p:cNvPr id="24" name="文本占位符 6"/>
          <p:cNvSpPr txBox="1">
            <a:spLocks/>
          </p:cNvSpPr>
          <p:nvPr/>
        </p:nvSpPr>
        <p:spPr bwMode="auto">
          <a:xfrm>
            <a:off x="1833034" y="5733628"/>
            <a:ext cx="9776884" cy="6477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defRPr/>
            </a:pPr>
            <a:r>
              <a:rPr lang="zh-CN" altLang="en-US" sz="1400" b="0" kern="0" dirty="0" smtClean="0"/>
              <a:t>调查问卷、风险关注点</a:t>
            </a:r>
            <a:endParaRPr lang="zh-CN" altLang="en-US" sz="1400" b="0" kern="0" dirty="0"/>
          </a:p>
        </p:txBody>
      </p:sp>
      <p:sp>
        <p:nvSpPr>
          <p:cNvPr id="4" name="矩形 3"/>
          <p:cNvSpPr/>
          <p:nvPr/>
        </p:nvSpPr>
        <p:spPr>
          <a:xfrm>
            <a:off x="6341533" y="1200151"/>
            <a:ext cx="4013200" cy="9633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1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内控基础性评价</a:t>
            </a:r>
            <a:endParaRPr lang="en-US" altLang="zh-CN" sz="11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6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风险评估</a:t>
            </a:r>
            <a:endParaRPr lang="en-US" altLang="zh-CN" sz="16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1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流程框架</a:t>
            </a:r>
            <a:r>
              <a:rPr lang="zh-CN" altLang="en-US" sz="11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</a:t>
            </a:r>
            <a:endParaRPr lang="en-US" altLang="zh-CN" sz="11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1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编制管理建议报告</a:t>
            </a:r>
          </a:p>
        </p:txBody>
      </p:sp>
      <p:sp>
        <p:nvSpPr>
          <p:cNvPr id="19" name="五角星 18"/>
          <p:cNvSpPr/>
          <p:nvPr/>
        </p:nvSpPr>
        <p:spPr>
          <a:xfrm>
            <a:off x="8081433" y="1463251"/>
            <a:ext cx="266700" cy="24087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70249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1" y="1097704"/>
            <a:ext cx="2980501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标题 1"/>
          <p:cNvSpPr>
            <a:spLocks noGrp="1"/>
          </p:cNvSpPr>
          <p:nvPr>
            <p:ph type="title"/>
          </p:nvPr>
        </p:nvSpPr>
        <p:spPr>
          <a:xfrm>
            <a:off x="609600" y="454025"/>
            <a:ext cx="10972800" cy="5016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项目实施方案：阶段</a:t>
            </a:r>
            <a:r>
              <a:rPr lang="en-US" altLang="zh-CN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kern="1200" dirty="0">
              <a:latin typeface="+mj-ea"/>
              <a:ea typeface="+mj-ea"/>
            </a:endParaRPr>
          </a:p>
        </p:txBody>
      </p:sp>
      <p:sp>
        <p:nvSpPr>
          <p:cNvPr id="33797" name="矩形 5"/>
          <p:cNvSpPr>
            <a:spLocks noChangeArrowheads="1"/>
          </p:cNvSpPr>
          <p:nvPr/>
        </p:nvSpPr>
        <p:spPr bwMode="auto">
          <a:xfrm>
            <a:off x="1007436" y="1805856"/>
            <a:ext cx="687916" cy="272582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1600">
              <a:cs typeface="Arial" charset="0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632884" y="2371279"/>
            <a:ext cx="1166283" cy="987425"/>
          </a:xfr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工作目标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4176184" y="1146176"/>
            <a:ext cx="2159000" cy="792163"/>
          </a:xfrm>
          <a:prstGeom prst="rect">
            <a:avLst/>
          </a:prstGeom>
          <a:solidFill>
            <a:srgbClr val="CCECFF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阶段二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现状调研与评估</a:t>
            </a:r>
          </a:p>
        </p:txBody>
      </p:sp>
      <p:cxnSp>
        <p:nvCxnSpPr>
          <p:cNvPr id="33800" name="直接连接符 9"/>
          <p:cNvCxnSpPr>
            <a:cxnSpLocks noChangeShapeType="1"/>
            <a:stCxn id="33797" idx="3"/>
          </p:cNvCxnSpPr>
          <p:nvPr/>
        </p:nvCxnSpPr>
        <p:spPr bwMode="auto">
          <a:xfrm flipV="1">
            <a:off x="1695352" y="1200153"/>
            <a:ext cx="2480832" cy="741994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1" name="直接连接符 11"/>
          <p:cNvCxnSpPr>
            <a:cxnSpLocks noChangeShapeType="1"/>
            <a:stCxn id="33797" idx="3"/>
          </p:cNvCxnSpPr>
          <p:nvPr/>
        </p:nvCxnSpPr>
        <p:spPr bwMode="auto">
          <a:xfrm flipV="1">
            <a:off x="1695352" y="1938341"/>
            <a:ext cx="2480832" cy="3806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文本占位符 6"/>
          <p:cNvSpPr txBox="1">
            <a:spLocks/>
          </p:cNvSpPr>
          <p:nvPr/>
        </p:nvSpPr>
        <p:spPr bwMode="auto">
          <a:xfrm>
            <a:off x="632885" y="3433316"/>
            <a:ext cx="5463116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项目组职责概述</a:t>
            </a:r>
          </a:p>
        </p:txBody>
      </p:sp>
      <p:sp>
        <p:nvSpPr>
          <p:cNvPr id="15" name="文本占位符 6"/>
          <p:cNvSpPr txBox="1">
            <a:spLocks/>
          </p:cNvSpPr>
          <p:nvPr/>
        </p:nvSpPr>
        <p:spPr bwMode="auto">
          <a:xfrm>
            <a:off x="6191252" y="3439665"/>
            <a:ext cx="5414433" cy="388938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各部门职责概述</a:t>
            </a:r>
          </a:p>
        </p:txBody>
      </p:sp>
      <p:sp>
        <p:nvSpPr>
          <p:cNvPr id="17" name="文本占位符 6"/>
          <p:cNvSpPr txBox="1">
            <a:spLocks/>
          </p:cNvSpPr>
          <p:nvPr/>
        </p:nvSpPr>
        <p:spPr bwMode="auto">
          <a:xfrm>
            <a:off x="1833034" y="2371279"/>
            <a:ext cx="9776884" cy="987425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altLang="zh-CN" sz="1400" b="0" kern="0" dirty="0"/>
              <a:t>1</a:t>
            </a:r>
            <a:r>
              <a:rPr lang="en-US" altLang="zh-CN" sz="1400" b="0" kern="0" dirty="0" smtClean="0"/>
              <a:t>.</a:t>
            </a:r>
            <a:r>
              <a:rPr lang="zh-CN" altLang="en-US" sz="1400" b="0" kern="0" dirty="0" smtClean="0"/>
              <a:t>结合学校实际情况，科学合理地设计内部控制体系框架。</a:t>
            </a:r>
            <a:endParaRPr lang="en-US" altLang="zh-CN" sz="1400" b="0" kern="0" dirty="0"/>
          </a:p>
          <a:p>
            <a:pPr>
              <a:defRPr/>
            </a:pPr>
            <a:r>
              <a:rPr lang="en-US" altLang="zh-CN" sz="1400" b="0" kern="0" dirty="0"/>
              <a:t>2</a:t>
            </a:r>
            <a:r>
              <a:rPr lang="en-US" altLang="zh-CN" sz="1400" b="0" kern="0" dirty="0" smtClean="0"/>
              <a:t>.</a:t>
            </a:r>
            <a:r>
              <a:rPr lang="zh-CN" altLang="en-US" sz="1400" b="0" kern="0" dirty="0"/>
              <a:t>结合学校实际情况，科学合理地设计内部</a:t>
            </a:r>
            <a:r>
              <a:rPr lang="zh-CN" altLang="en-US" sz="1400" b="0" kern="0" dirty="0" smtClean="0"/>
              <a:t>控制流程系</a:t>
            </a:r>
            <a:r>
              <a:rPr lang="zh-CN" altLang="en-US" sz="1400" b="0" kern="0" dirty="0"/>
              <a:t>框架。</a:t>
            </a:r>
            <a:endParaRPr lang="en-US" altLang="zh-CN" sz="1400" b="0" kern="0" dirty="0"/>
          </a:p>
        </p:txBody>
      </p:sp>
      <p:sp>
        <p:nvSpPr>
          <p:cNvPr id="21" name="文本占位符 6"/>
          <p:cNvSpPr txBox="1">
            <a:spLocks/>
          </p:cNvSpPr>
          <p:nvPr/>
        </p:nvSpPr>
        <p:spPr bwMode="auto">
          <a:xfrm>
            <a:off x="632885" y="3874641"/>
            <a:ext cx="5463116" cy="185861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/>
              <a:t>设计内部控制体系框架；</a:t>
            </a:r>
            <a:endParaRPr lang="en-US" altLang="zh-CN" sz="1400" b="0" kern="0" dirty="0" smtClean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 </a:t>
            </a:r>
            <a:r>
              <a:rPr lang="zh-CN" altLang="en-US" sz="1400" b="0" kern="0" dirty="0" smtClean="0"/>
              <a:t>设计内部</a:t>
            </a:r>
            <a:r>
              <a:rPr lang="zh-CN" altLang="en-US" sz="1400" b="0" kern="0" dirty="0"/>
              <a:t>控制流程</a:t>
            </a:r>
            <a:r>
              <a:rPr lang="zh-CN" altLang="en-US" sz="1400" b="0" kern="0" dirty="0" smtClean="0"/>
              <a:t>框架。</a:t>
            </a:r>
            <a:endParaRPr lang="en-US" altLang="zh-CN" sz="1400" b="0" kern="0" dirty="0" smtClean="0"/>
          </a:p>
        </p:txBody>
      </p:sp>
      <p:sp>
        <p:nvSpPr>
          <p:cNvPr id="22" name="文本占位符 6"/>
          <p:cNvSpPr txBox="1">
            <a:spLocks/>
          </p:cNvSpPr>
          <p:nvPr/>
        </p:nvSpPr>
        <p:spPr bwMode="auto">
          <a:xfrm>
            <a:off x="6191252" y="3909566"/>
            <a:ext cx="5414433" cy="182369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审定学校经济</a:t>
            </a:r>
            <a:r>
              <a:rPr lang="zh-CN" altLang="en-US" sz="1400" b="0" kern="0" dirty="0" smtClean="0"/>
              <a:t>业务内控</a:t>
            </a:r>
            <a:r>
              <a:rPr lang="zh-CN" altLang="en-US" sz="1400" b="0" kern="0" dirty="0"/>
              <a:t>制度框架；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审定学校经济业务流程</a:t>
            </a:r>
            <a:r>
              <a:rPr lang="zh-CN" altLang="en-US" sz="1400" b="0" kern="0" dirty="0" smtClean="0"/>
              <a:t>框架。</a:t>
            </a:r>
            <a:endParaRPr lang="en-US" altLang="zh-CN" sz="1400" b="0" kern="0" dirty="0"/>
          </a:p>
        </p:txBody>
      </p:sp>
      <p:sp>
        <p:nvSpPr>
          <p:cNvPr id="23" name="文本占位符 6"/>
          <p:cNvSpPr txBox="1">
            <a:spLocks/>
          </p:cNvSpPr>
          <p:nvPr/>
        </p:nvSpPr>
        <p:spPr bwMode="auto">
          <a:xfrm>
            <a:off x="632884" y="5805488"/>
            <a:ext cx="1166283" cy="647700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工作输出</a:t>
            </a:r>
          </a:p>
        </p:txBody>
      </p:sp>
      <p:sp>
        <p:nvSpPr>
          <p:cNvPr id="24" name="文本占位符 6"/>
          <p:cNvSpPr txBox="1">
            <a:spLocks/>
          </p:cNvSpPr>
          <p:nvPr/>
        </p:nvSpPr>
        <p:spPr bwMode="auto">
          <a:xfrm>
            <a:off x="1833034" y="5805488"/>
            <a:ext cx="9776884" cy="6477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经济业务流程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框架、经济</a:t>
            </a:r>
            <a:r>
              <a:rPr lang="zh-CN" altLang="en-US" sz="1400" b="0" kern="0" dirty="0">
                <a:solidFill>
                  <a:srgbClr val="000000"/>
                </a:solidFill>
              </a:rPr>
              <a:t>业务内控制度框架</a:t>
            </a:r>
            <a:endParaRPr lang="zh-CN" altLang="en-US" sz="1400" b="0" kern="0" dirty="0"/>
          </a:p>
        </p:txBody>
      </p:sp>
      <p:sp>
        <p:nvSpPr>
          <p:cNvPr id="4" name="矩形 3"/>
          <p:cNvSpPr/>
          <p:nvPr/>
        </p:nvSpPr>
        <p:spPr>
          <a:xfrm>
            <a:off x="6341533" y="1200151"/>
            <a:ext cx="40132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内控基础性评价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风险评估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6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梳理框架编制</a:t>
            </a:r>
            <a:endParaRPr lang="en-US" altLang="zh-CN" sz="16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编制管理建议报告</a:t>
            </a:r>
          </a:p>
        </p:txBody>
      </p:sp>
      <p:sp>
        <p:nvSpPr>
          <p:cNvPr id="19" name="五角星 18"/>
          <p:cNvSpPr/>
          <p:nvPr/>
        </p:nvSpPr>
        <p:spPr>
          <a:xfrm>
            <a:off x="8214783" y="1623959"/>
            <a:ext cx="266700" cy="26496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20739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43" y="1140226"/>
            <a:ext cx="2980501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标题 1"/>
          <p:cNvSpPr>
            <a:spLocks noGrp="1"/>
          </p:cNvSpPr>
          <p:nvPr>
            <p:ph type="title"/>
          </p:nvPr>
        </p:nvSpPr>
        <p:spPr>
          <a:xfrm>
            <a:off x="609600" y="454025"/>
            <a:ext cx="10972800" cy="5016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项目实施方案：阶段</a:t>
            </a:r>
            <a:r>
              <a:rPr lang="en-US" altLang="zh-CN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kern="1200" dirty="0">
              <a:latin typeface="+mj-ea"/>
              <a:ea typeface="+mj-ea"/>
            </a:endParaRPr>
          </a:p>
        </p:txBody>
      </p:sp>
      <p:sp>
        <p:nvSpPr>
          <p:cNvPr id="33797" name="矩形 5"/>
          <p:cNvSpPr>
            <a:spLocks noChangeArrowheads="1"/>
          </p:cNvSpPr>
          <p:nvPr/>
        </p:nvSpPr>
        <p:spPr bwMode="auto">
          <a:xfrm>
            <a:off x="1036487" y="2110337"/>
            <a:ext cx="687916" cy="211243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632884" y="2371279"/>
            <a:ext cx="1166283" cy="987425"/>
          </a:xfr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工作目标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4176184" y="1146176"/>
            <a:ext cx="2159000" cy="792163"/>
          </a:xfrm>
          <a:prstGeom prst="rect">
            <a:avLst/>
          </a:prstGeom>
          <a:solidFill>
            <a:srgbClr val="CCECFF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阶段二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现状调研与评估</a:t>
            </a:r>
          </a:p>
        </p:txBody>
      </p:sp>
      <p:cxnSp>
        <p:nvCxnSpPr>
          <p:cNvPr id="33800" name="直接连接符 9"/>
          <p:cNvCxnSpPr>
            <a:cxnSpLocks noChangeShapeType="1"/>
            <a:stCxn id="33797" idx="3"/>
          </p:cNvCxnSpPr>
          <p:nvPr/>
        </p:nvCxnSpPr>
        <p:spPr bwMode="auto">
          <a:xfrm flipV="1">
            <a:off x="1724403" y="1232053"/>
            <a:ext cx="2480832" cy="983906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1" name="直接连接符 11"/>
          <p:cNvCxnSpPr>
            <a:cxnSpLocks noChangeShapeType="1"/>
            <a:stCxn id="33797" idx="3"/>
          </p:cNvCxnSpPr>
          <p:nvPr/>
        </p:nvCxnSpPr>
        <p:spPr bwMode="auto">
          <a:xfrm flipV="1">
            <a:off x="1724403" y="1963526"/>
            <a:ext cx="2451781" cy="252433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文本占位符 6"/>
          <p:cNvSpPr txBox="1">
            <a:spLocks/>
          </p:cNvSpPr>
          <p:nvPr/>
        </p:nvSpPr>
        <p:spPr bwMode="auto">
          <a:xfrm>
            <a:off x="632885" y="3433316"/>
            <a:ext cx="5463116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项目组职责概述</a:t>
            </a:r>
          </a:p>
        </p:txBody>
      </p:sp>
      <p:sp>
        <p:nvSpPr>
          <p:cNvPr id="15" name="文本占位符 6"/>
          <p:cNvSpPr txBox="1">
            <a:spLocks/>
          </p:cNvSpPr>
          <p:nvPr/>
        </p:nvSpPr>
        <p:spPr bwMode="auto">
          <a:xfrm>
            <a:off x="6191252" y="3439665"/>
            <a:ext cx="5414433" cy="388938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各部门职责概述</a:t>
            </a:r>
          </a:p>
        </p:txBody>
      </p:sp>
      <p:sp>
        <p:nvSpPr>
          <p:cNvPr id="17" name="文本占位符 6"/>
          <p:cNvSpPr txBox="1">
            <a:spLocks/>
          </p:cNvSpPr>
          <p:nvPr/>
        </p:nvSpPr>
        <p:spPr bwMode="auto">
          <a:xfrm>
            <a:off x="1833034" y="2371279"/>
            <a:ext cx="9776884" cy="987425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  <a:defRPr/>
            </a:pPr>
            <a:r>
              <a:rPr lang="zh-CN" altLang="en-US" sz="1400" b="0" kern="0" dirty="0" smtClean="0">
                <a:solidFill>
                  <a:srgbClr val="000000"/>
                </a:solidFill>
              </a:rPr>
              <a:t>编制适用性、操作性、成效性较强的管理建议报告。</a:t>
            </a:r>
            <a:endParaRPr lang="en-US" altLang="zh-CN" sz="1400" b="0" kern="0" dirty="0">
              <a:solidFill>
                <a:srgbClr val="000000"/>
              </a:solidFill>
            </a:endParaRPr>
          </a:p>
        </p:txBody>
      </p:sp>
      <p:sp>
        <p:nvSpPr>
          <p:cNvPr id="21" name="文本占位符 6"/>
          <p:cNvSpPr txBox="1">
            <a:spLocks/>
          </p:cNvSpPr>
          <p:nvPr/>
        </p:nvSpPr>
        <p:spPr bwMode="auto">
          <a:xfrm>
            <a:off x="632885" y="3874641"/>
            <a:ext cx="5463116" cy="185861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  <a:defRPr/>
            </a:pPr>
            <a:r>
              <a:rPr lang="en-US" altLang="zh-CN" sz="1400" b="0" kern="0" dirty="0">
                <a:solidFill>
                  <a:srgbClr val="000000"/>
                </a:solidFill>
              </a:rPr>
              <a:t>• </a:t>
            </a:r>
            <a:r>
              <a:rPr lang="zh-CN" altLang="en-US" sz="1400" b="0" kern="0" dirty="0">
                <a:solidFill>
                  <a:srgbClr val="000000"/>
                </a:solidFill>
              </a:rPr>
              <a:t>汇总基础性评价评分结果；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  <a:p>
            <a:pPr>
              <a:buClr>
                <a:srgbClr val="002776"/>
              </a:buClr>
              <a:defRPr/>
            </a:pPr>
            <a:r>
              <a:rPr lang="en-US" altLang="zh-CN" sz="1400" b="0" kern="0" dirty="0">
                <a:solidFill>
                  <a:srgbClr val="000000"/>
                </a:solidFill>
              </a:rPr>
              <a:t>• </a:t>
            </a:r>
            <a:r>
              <a:rPr lang="zh-CN" altLang="en-US" sz="1400" b="0" kern="0" dirty="0">
                <a:solidFill>
                  <a:srgbClr val="000000"/>
                </a:solidFill>
              </a:rPr>
              <a:t>分析薄弱环节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成因；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  <a:p>
            <a:pPr>
              <a:buClr>
                <a:srgbClr val="002776"/>
              </a:buClr>
              <a:defRPr/>
            </a:pPr>
            <a:r>
              <a:rPr lang="en-US" altLang="zh-CN" sz="1400" b="0" kern="0" dirty="0" smtClean="0">
                <a:solidFill>
                  <a:srgbClr val="000000"/>
                </a:solidFill>
              </a:rPr>
              <a:t>• </a:t>
            </a:r>
            <a:r>
              <a:rPr lang="zh-CN" altLang="en-US" sz="1400" b="0" kern="0" dirty="0">
                <a:solidFill>
                  <a:srgbClr val="000000"/>
                </a:solidFill>
              </a:rPr>
              <a:t>形成管理建议报告。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>
              <a:buClr>
                <a:srgbClr val="002776"/>
              </a:buClr>
              <a:defRPr/>
            </a:pPr>
            <a:endParaRPr lang="en-US" altLang="zh-CN" sz="1400" b="0" kern="0" dirty="0" smtClean="0">
              <a:solidFill>
                <a:srgbClr val="000000"/>
              </a:solidFill>
            </a:endParaRPr>
          </a:p>
        </p:txBody>
      </p:sp>
      <p:sp>
        <p:nvSpPr>
          <p:cNvPr id="22" name="文本占位符 6"/>
          <p:cNvSpPr txBox="1">
            <a:spLocks/>
          </p:cNvSpPr>
          <p:nvPr/>
        </p:nvSpPr>
        <p:spPr bwMode="auto">
          <a:xfrm>
            <a:off x="6191252" y="3909566"/>
            <a:ext cx="5414433" cy="182369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>
                <a:solidFill>
                  <a:srgbClr val="000000"/>
                </a:solidFill>
              </a:rPr>
              <a:t>相关部门审定管理建议报告。</a:t>
            </a:r>
            <a:endParaRPr lang="en-US" altLang="zh-CN" sz="1400" b="0" kern="0" dirty="0">
              <a:solidFill>
                <a:srgbClr val="000000"/>
              </a:solidFill>
            </a:endParaRPr>
          </a:p>
        </p:txBody>
      </p:sp>
      <p:sp>
        <p:nvSpPr>
          <p:cNvPr id="23" name="文本占位符 6"/>
          <p:cNvSpPr txBox="1">
            <a:spLocks/>
          </p:cNvSpPr>
          <p:nvPr/>
        </p:nvSpPr>
        <p:spPr bwMode="auto">
          <a:xfrm>
            <a:off x="632884" y="5805488"/>
            <a:ext cx="1166283" cy="647700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工作输出</a:t>
            </a:r>
          </a:p>
        </p:txBody>
      </p:sp>
      <p:sp>
        <p:nvSpPr>
          <p:cNvPr id="24" name="文本占位符 6"/>
          <p:cNvSpPr txBox="1">
            <a:spLocks/>
          </p:cNvSpPr>
          <p:nvPr/>
        </p:nvSpPr>
        <p:spPr bwMode="auto">
          <a:xfrm>
            <a:off x="1833034" y="5805488"/>
            <a:ext cx="9776884" cy="6477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buClr>
                <a:srgbClr val="002776"/>
              </a:buClr>
              <a:defRPr/>
            </a:pPr>
            <a:r>
              <a:rPr lang="zh-CN" altLang="en-US" sz="1400" b="0" kern="0" dirty="0" smtClean="0">
                <a:solidFill>
                  <a:srgbClr val="000000"/>
                </a:solidFill>
              </a:rPr>
              <a:t>管理建议报告</a:t>
            </a:r>
            <a:endParaRPr lang="zh-CN" altLang="en-US" sz="1400" b="0" kern="0" dirty="0">
              <a:solidFill>
                <a:srgbClr val="0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41533" y="1200151"/>
            <a:ext cx="40132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内控基础性评价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风险评估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梳理框架编制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6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编制管理建议报告</a:t>
            </a:r>
          </a:p>
        </p:txBody>
      </p:sp>
      <p:sp>
        <p:nvSpPr>
          <p:cNvPr id="19" name="五角星 18"/>
          <p:cNvSpPr/>
          <p:nvPr/>
        </p:nvSpPr>
        <p:spPr>
          <a:xfrm>
            <a:off x="8500533" y="1896098"/>
            <a:ext cx="266700" cy="26496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0443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34" y="1097704"/>
            <a:ext cx="2980501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标题 1"/>
          <p:cNvSpPr>
            <a:spLocks noGrp="1"/>
          </p:cNvSpPr>
          <p:nvPr>
            <p:ph type="title"/>
          </p:nvPr>
        </p:nvSpPr>
        <p:spPr>
          <a:xfrm>
            <a:off x="609600" y="454025"/>
            <a:ext cx="10972800" cy="5016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项目实施方案：阶段</a:t>
            </a:r>
            <a:r>
              <a:rPr lang="en-US" altLang="zh-CN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kern="1200" dirty="0">
              <a:latin typeface="+mj-ea"/>
              <a:ea typeface="+mj-ea"/>
            </a:endParaRPr>
          </a:p>
        </p:txBody>
      </p:sp>
      <p:sp>
        <p:nvSpPr>
          <p:cNvPr id="34821" name="矩形 5"/>
          <p:cNvSpPr>
            <a:spLocks noChangeArrowheads="1"/>
          </p:cNvSpPr>
          <p:nvPr/>
        </p:nvSpPr>
        <p:spPr bwMode="auto">
          <a:xfrm>
            <a:off x="1736559" y="1279972"/>
            <a:ext cx="701841" cy="228600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1600">
              <a:cs typeface="Arial" charset="0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609601" y="2348880"/>
            <a:ext cx="1166284" cy="909638"/>
          </a:xfr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工作目标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4176184" y="1146176"/>
            <a:ext cx="2159000" cy="792163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阶段三</a:t>
            </a:r>
            <a:endParaRPr lang="en-US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内部控制体系建设</a:t>
            </a:r>
            <a:endParaRPr lang="zh-CN" altLang="en-US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34824" name="直接连接符 9"/>
          <p:cNvCxnSpPr>
            <a:cxnSpLocks noChangeShapeType="1"/>
            <a:stCxn id="34821" idx="3"/>
          </p:cNvCxnSpPr>
          <p:nvPr/>
        </p:nvCxnSpPr>
        <p:spPr bwMode="auto">
          <a:xfrm flipV="1">
            <a:off x="2438400" y="1182690"/>
            <a:ext cx="1737784" cy="211582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25" name="直接连接符 11"/>
          <p:cNvCxnSpPr>
            <a:cxnSpLocks noChangeShapeType="1"/>
            <a:stCxn id="34821" idx="3"/>
          </p:cNvCxnSpPr>
          <p:nvPr/>
        </p:nvCxnSpPr>
        <p:spPr bwMode="auto">
          <a:xfrm>
            <a:off x="2438400" y="1394272"/>
            <a:ext cx="1737784" cy="570169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文本占位符 6"/>
          <p:cNvSpPr txBox="1">
            <a:spLocks/>
          </p:cNvSpPr>
          <p:nvPr/>
        </p:nvSpPr>
        <p:spPr bwMode="auto">
          <a:xfrm>
            <a:off x="632885" y="3341241"/>
            <a:ext cx="5463116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项目组职责概述</a:t>
            </a:r>
          </a:p>
        </p:txBody>
      </p:sp>
      <p:sp>
        <p:nvSpPr>
          <p:cNvPr id="15" name="文本占位符 6"/>
          <p:cNvSpPr txBox="1">
            <a:spLocks/>
          </p:cNvSpPr>
          <p:nvPr/>
        </p:nvSpPr>
        <p:spPr bwMode="auto">
          <a:xfrm>
            <a:off x="6191252" y="3317428"/>
            <a:ext cx="5414433" cy="398462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各部门职责概述</a:t>
            </a:r>
          </a:p>
        </p:txBody>
      </p:sp>
      <p:sp>
        <p:nvSpPr>
          <p:cNvPr id="17" name="文本占位符 6"/>
          <p:cNvSpPr txBox="1">
            <a:spLocks/>
          </p:cNvSpPr>
          <p:nvPr/>
        </p:nvSpPr>
        <p:spPr bwMode="auto">
          <a:xfrm>
            <a:off x="1833034" y="2358405"/>
            <a:ext cx="9776884" cy="909638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zh-CN" altLang="en-US" sz="1400" b="0" kern="0" dirty="0" smtClean="0"/>
              <a:t>全面梳理</a:t>
            </a:r>
            <a:r>
              <a:rPr lang="zh-CN" altLang="en-US" sz="1400" b="0" kern="0" dirty="0"/>
              <a:t>关键内部控制流程文件及控制程序</a:t>
            </a:r>
            <a:r>
              <a:rPr lang="zh-CN" altLang="en-US" sz="1400" b="0" kern="0" dirty="0" smtClean="0"/>
              <a:t>文件</a:t>
            </a:r>
            <a:r>
              <a:rPr lang="zh-CN" altLang="en-US" sz="1400" b="0" kern="0" dirty="0"/>
              <a:t>。</a:t>
            </a:r>
            <a:r>
              <a:rPr lang="zh-CN" altLang="en-US" sz="1400" b="0" kern="0" dirty="0" smtClean="0"/>
              <a:t> </a:t>
            </a:r>
            <a:endParaRPr lang="en-US" altLang="zh-CN" sz="1400" b="0" kern="0" dirty="0"/>
          </a:p>
        </p:txBody>
      </p:sp>
      <p:sp>
        <p:nvSpPr>
          <p:cNvPr id="21" name="文本占位符 6"/>
          <p:cNvSpPr txBox="1">
            <a:spLocks/>
          </p:cNvSpPr>
          <p:nvPr/>
        </p:nvSpPr>
        <p:spPr bwMode="auto">
          <a:xfrm>
            <a:off x="609600" y="3776216"/>
            <a:ext cx="5463116" cy="181302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/>
              <a:t>梳理各业务模块相关</a:t>
            </a:r>
            <a:r>
              <a:rPr lang="zh-CN" altLang="en-US" sz="1400" b="0" kern="0" dirty="0"/>
              <a:t>制度；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/>
              <a:t>梳理各业务模块所涉及的职责及流程；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编制风险控制</a:t>
            </a:r>
            <a:r>
              <a:rPr lang="zh-CN" altLang="en-US" sz="1400" b="0" kern="0" dirty="0" smtClean="0"/>
              <a:t>矩阵。</a:t>
            </a:r>
            <a:endParaRPr lang="en-US" altLang="zh-CN" sz="1400" b="0" kern="0" dirty="0" smtClean="0"/>
          </a:p>
        </p:txBody>
      </p:sp>
      <p:sp>
        <p:nvSpPr>
          <p:cNvPr id="22" name="文本占位符 6"/>
          <p:cNvSpPr txBox="1">
            <a:spLocks/>
          </p:cNvSpPr>
          <p:nvPr/>
        </p:nvSpPr>
        <p:spPr bwMode="auto">
          <a:xfrm>
            <a:off x="6191252" y="3776216"/>
            <a:ext cx="5414433" cy="18130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/>
              <a:t>确认业务现状（包含相关制度、职责、流程）</a:t>
            </a:r>
            <a:endParaRPr lang="en-US" altLang="zh-CN" sz="1400" b="0" kern="0" dirty="0"/>
          </a:p>
        </p:txBody>
      </p:sp>
      <p:sp>
        <p:nvSpPr>
          <p:cNvPr id="23" name="文本占位符 6"/>
          <p:cNvSpPr txBox="1">
            <a:spLocks/>
          </p:cNvSpPr>
          <p:nvPr/>
        </p:nvSpPr>
        <p:spPr bwMode="auto">
          <a:xfrm>
            <a:off x="632884" y="5661248"/>
            <a:ext cx="1166283" cy="647700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工作输出</a:t>
            </a:r>
          </a:p>
        </p:txBody>
      </p:sp>
      <p:sp>
        <p:nvSpPr>
          <p:cNvPr id="24" name="文本占位符 6"/>
          <p:cNvSpPr txBox="1">
            <a:spLocks/>
          </p:cNvSpPr>
          <p:nvPr/>
        </p:nvSpPr>
        <p:spPr bwMode="auto">
          <a:xfrm>
            <a:off x="1833034" y="5661248"/>
            <a:ext cx="9776884" cy="6477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defRPr/>
            </a:pPr>
            <a:r>
              <a:rPr lang="zh-CN" altLang="en-US" sz="1400" b="0" kern="0" dirty="0"/>
              <a:t>经济业务各模块现状</a:t>
            </a:r>
            <a:r>
              <a:rPr lang="zh-CN" altLang="en-US" sz="1400" b="0" kern="0" dirty="0" smtClean="0"/>
              <a:t>说明、现状</a:t>
            </a:r>
            <a:r>
              <a:rPr lang="zh-CN" altLang="en-US" sz="1400" b="0" kern="0" dirty="0"/>
              <a:t>版</a:t>
            </a:r>
            <a:r>
              <a:rPr lang="zh-CN" altLang="en-US" sz="1400" b="0" kern="0" dirty="0" smtClean="0"/>
              <a:t>流程图、风险</a:t>
            </a:r>
            <a:r>
              <a:rPr lang="zh-CN" altLang="en-US" sz="1400" b="0" kern="0" dirty="0"/>
              <a:t>控制文档</a:t>
            </a:r>
          </a:p>
        </p:txBody>
      </p:sp>
      <p:sp>
        <p:nvSpPr>
          <p:cNvPr id="4" name="矩形 3"/>
          <p:cNvSpPr/>
          <p:nvPr/>
        </p:nvSpPr>
        <p:spPr>
          <a:xfrm>
            <a:off x="6341533" y="1182689"/>
            <a:ext cx="2744802" cy="102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6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梳理关键内部控制流程文件及控制程序</a:t>
            </a:r>
            <a:r>
              <a:rPr lang="zh-CN" altLang="en-US" sz="16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文件</a:t>
            </a:r>
            <a:endParaRPr lang="en-US" altLang="zh-CN" sz="1600" b="1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编制内控手册</a:t>
            </a:r>
            <a:endParaRPr lang="en-US" altLang="zh-CN" sz="1200" b="1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编制业务指南</a:t>
            </a:r>
          </a:p>
        </p:txBody>
      </p:sp>
      <p:sp>
        <p:nvSpPr>
          <p:cNvPr id="18" name="五角星 17"/>
          <p:cNvSpPr/>
          <p:nvPr/>
        </p:nvSpPr>
        <p:spPr>
          <a:xfrm>
            <a:off x="9135870" y="1231593"/>
            <a:ext cx="351023" cy="36213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35887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1" y="1097704"/>
            <a:ext cx="2980501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标题 1"/>
          <p:cNvSpPr>
            <a:spLocks noGrp="1"/>
          </p:cNvSpPr>
          <p:nvPr>
            <p:ph type="title"/>
          </p:nvPr>
        </p:nvSpPr>
        <p:spPr>
          <a:xfrm>
            <a:off x="609600" y="454025"/>
            <a:ext cx="10972800" cy="5016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项目实施方案：阶段</a:t>
            </a:r>
            <a:r>
              <a:rPr lang="en-US" altLang="zh-CN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kern="1200" dirty="0">
              <a:latin typeface="+mj-ea"/>
              <a:ea typeface="+mj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609601" y="2470273"/>
            <a:ext cx="1166284" cy="909638"/>
          </a:xfr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工作目标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4176184" y="1146176"/>
            <a:ext cx="2159000" cy="792163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阶段三</a:t>
            </a:r>
            <a:endParaRPr lang="en-US" altLang="zh-CN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内部控制体系建设</a:t>
            </a:r>
          </a:p>
        </p:txBody>
      </p:sp>
      <p:sp>
        <p:nvSpPr>
          <p:cNvPr id="14" name="文本占位符 6"/>
          <p:cNvSpPr txBox="1">
            <a:spLocks/>
          </p:cNvSpPr>
          <p:nvPr/>
        </p:nvSpPr>
        <p:spPr bwMode="auto">
          <a:xfrm>
            <a:off x="632885" y="3485257"/>
            <a:ext cx="5463116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项目组职责概述</a:t>
            </a:r>
          </a:p>
        </p:txBody>
      </p:sp>
      <p:sp>
        <p:nvSpPr>
          <p:cNvPr id="15" name="文本占位符 6"/>
          <p:cNvSpPr txBox="1">
            <a:spLocks/>
          </p:cNvSpPr>
          <p:nvPr/>
        </p:nvSpPr>
        <p:spPr bwMode="auto">
          <a:xfrm>
            <a:off x="6191252" y="3461444"/>
            <a:ext cx="5414433" cy="398462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各部门职责概述</a:t>
            </a:r>
          </a:p>
        </p:txBody>
      </p:sp>
      <p:sp>
        <p:nvSpPr>
          <p:cNvPr id="17" name="文本占位符 6"/>
          <p:cNvSpPr txBox="1">
            <a:spLocks/>
          </p:cNvSpPr>
          <p:nvPr/>
        </p:nvSpPr>
        <p:spPr bwMode="auto">
          <a:xfrm>
            <a:off x="1833034" y="2479798"/>
            <a:ext cx="9776884" cy="909638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altLang="zh-CN" sz="1400" b="0" kern="0" dirty="0"/>
              <a:t>1</a:t>
            </a:r>
            <a:r>
              <a:rPr lang="en-US" altLang="zh-CN" sz="1400" b="0" kern="0" dirty="0" smtClean="0"/>
              <a:t>.</a:t>
            </a:r>
            <a:r>
              <a:rPr lang="zh-CN" altLang="en-US" sz="1400" b="0" kern="0" dirty="0"/>
              <a:t>按时提交内部控制管理手册</a:t>
            </a:r>
            <a:r>
              <a:rPr lang="zh-CN" altLang="en-US" sz="1400" b="0" kern="0" dirty="0" smtClean="0"/>
              <a:t>；</a:t>
            </a:r>
            <a:endParaRPr lang="en-US" altLang="zh-CN" sz="1400" b="0" kern="0" dirty="0" smtClean="0"/>
          </a:p>
          <a:p>
            <a:pPr>
              <a:defRPr/>
            </a:pPr>
            <a:r>
              <a:rPr lang="en-US" altLang="zh-CN" sz="1400" b="0" kern="0" dirty="0" smtClean="0"/>
              <a:t>2.</a:t>
            </a:r>
            <a:r>
              <a:rPr lang="zh-CN" altLang="en-US" sz="1400" b="0" kern="0" dirty="0" smtClean="0"/>
              <a:t>确保手册的指导性作用，使其可用，适用，富有成效。</a:t>
            </a:r>
            <a:endParaRPr lang="en-US" altLang="zh-CN" sz="1400" b="0" kern="0" dirty="0" smtClean="0"/>
          </a:p>
        </p:txBody>
      </p:sp>
      <p:sp>
        <p:nvSpPr>
          <p:cNvPr id="21" name="文本占位符 6"/>
          <p:cNvSpPr txBox="1">
            <a:spLocks/>
          </p:cNvSpPr>
          <p:nvPr/>
        </p:nvSpPr>
        <p:spPr bwMode="auto">
          <a:xfrm>
            <a:off x="632885" y="3920232"/>
            <a:ext cx="5463116" cy="1597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编制制度、流程、职责映射表；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编制不相容岗位矩阵、权限指引</a:t>
            </a:r>
            <a:r>
              <a:rPr lang="zh-CN" altLang="en-US" sz="1400" b="0" kern="0" dirty="0" smtClean="0"/>
              <a:t>表；</a:t>
            </a:r>
            <a:endParaRPr lang="en-US" altLang="zh-CN" sz="1400" b="0" kern="0" dirty="0" smtClean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/>
              <a:t>编制内部控制管理</a:t>
            </a:r>
            <a:r>
              <a:rPr lang="zh-CN" altLang="en-US" sz="1400" b="0" kern="0" dirty="0" smtClean="0"/>
              <a:t>手册。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altLang="zh-CN" sz="1400" b="0" kern="0" dirty="0"/>
          </a:p>
        </p:txBody>
      </p:sp>
      <p:sp>
        <p:nvSpPr>
          <p:cNvPr id="22" name="文本占位符 6"/>
          <p:cNvSpPr txBox="1">
            <a:spLocks/>
          </p:cNvSpPr>
          <p:nvPr/>
        </p:nvSpPr>
        <p:spPr bwMode="auto">
          <a:xfrm>
            <a:off x="6191252" y="3920232"/>
            <a:ext cx="5414433" cy="159700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/>
              <a:t>沟通确认</a:t>
            </a:r>
            <a:r>
              <a:rPr lang="zh-CN" altLang="en-US" sz="1400" b="0" kern="0" dirty="0"/>
              <a:t>编制制度、流程、职责映射表；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/>
              <a:t>沟通确认编制</a:t>
            </a:r>
            <a:r>
              <a:rPr lang="zh-CN" altLang="en-US" sz="1400" b="0" kern="0" dirty="0"/>
              <a:t>不相容岗位矩阵、权限指引表；</a:t>
            </a:r>
            <a:endParaRPr lang="en-US" altLang="zh-CN" sz="1400" b="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/>
              <a:t>沟通确认内部</a:t>
            </a:r>
            <a:r>
              <a:rPr lang="zh-CN" altLang="en-US" sz="1400" b="0" kern="0" dirty="0"/>
              <a:t>控制管理手册。</a:t>
            </a:r>
            <a:endParaRPr lang="en-US" altLang="zh-CN" sz="1400" b="0" kern="0" dirty="0"/>
          </a:p>
        </p:txBody>
      </p:sp>
      <p:sp>
        <p:nvSpPr>
          <p:cNvPr id="23" name="文本占位符 6"/>
          <p:cNvSpPr txBox="1">
            <a:spLocks/>
          </p:cNvSpPr>
          <p:nvPr/>
        </p:nvSpPr>
        <p:spPr bwMode="auto">
          <a:xfrm>
            <a:off x="632884" y="5661620"/>
            <a:ext cx="1166283" cy="647700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工作输出</a:t>
            </a:r>
          </a:p>
        </p:txBody>
      </p:sp>
      <p:sp>
        <p:nvSpPr>
          <p:cNvPr id="24" name="文本占位符 6"/>
          <p:cNvSpPr txBox="1">
            <a:spLocks/>
          </p:cNvSpPr>
          <p:nvPr/>
        </p:nvSpPr>
        <p:spPr bwMode="auto">
          <a:xfrm>
            <a:off x="1833034" y="5661620"/>
            <a:ext cx="9776884" cy="6477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defRPr/>
            </a:pPr>
            <a:r>
              <a:rPr lang="zh-CN" altLang="en-US" sz="1400" b="0" kern="0" dirty="0" smtClean="0"/>
              <a:t>不相容</a:t>
            </a:r>
            <a:r>
              <a:rPr lang="zh-CN" altLang="en-US" sz="1400" b="0" kern="0" dirty="0"/>
              <a:t>岗位</a:t>
            </a:r>
            <a:r>
              <a:rPr lang="zh-CN" altLang="en-US" sz="1400" b="0" kern="0" dirty="0" smtClean="0"/>
              <a:t>矩阵；权限</a:t>
            </a:r>
            <a:r>
              <a:rPr lang="zh-CN" altLang="en-US" sz="1400" b="0" kern="0" dirty="0"/>
              <a:t>指引表；内部控制管理手册</a:t>
            </a:r>
          </a:p>
        </p:txBody>
      </p:sp>
      <p:sp>
        <p:nvSpPr>
          <p:cNvPr id="4" name="矩形 3"/>
          <p:cNvSpPr/>
          <p:nvPr/>
        </p:nvSpPr>
        <p:spPr>
          <a:xfrm>
            <a:off x="6341533" y="1182688"/>
            <a:ext cx="216815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梳理关键内部控制流程文件及控制程序文件</a:t>
            </a:r>
            <a:endParaRPr lang="en-US" altLang="zh-CN" sz="1200" b="1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6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编制内控手册</a:t>
            </a:r>
            <a:endParaRPr lang="en-US" altLang="zh-CN" sz="1600" b="1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编制业务指南</a:t>
            </a:r>
          </a:p>
        </p:txBody>
      </p:sp>
      <p:sp>
        <p:nvSpPr>
          <p:cNvPr id="20" name="矩形 5"/>
          <p:cNvSpPr>
            <a:spLocks noChangeArrowheads="1"/>
          </p:cNvSpPr>
          <p:nvPr/>
        </p:nvSpPr>
        <p:spPr bwMode="auto">
          <a:xfrm>
            <a:off x="1736559" y="1521272"/>
            <a:ext cx="701841" cy="274414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1600">
              <a:cs typeface="Arial" charset="0"/>
            </a:endParaRPr>
          </a:p>
        </p:txBody>
      </p:sp>
      <p:cxnSp>
        <p:nvCxnSpPr>
          <p:cNvPr id="25" name="直接连接符 9"/>
          <p:cNvCxnSpPr>
            <a:cxnSpLocks noChangeShapeType="1"/>
            <a:stCxn id="20" idx="3"/>
          </p:cNvCxnSpPr>
          <p:nvPr/>
        </p:nvCxnSpPr>
        <p:spPr bwMode="auto">
          <a:xfrm flipV="1">
            <a:off x="2438400" y="1182689"/>
            <a:ext cx="1737784" cy="475790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11"/>
          <p:cNvCxnSpPr>
            <a:cxnSpLocks noChangeShapeType="1"/>
          </p:cNvCxnSpPr>
          <p:nvPr/>
        </p:nvCxnSpPr>
        <p:spPr bwMode="auto">
          <a:xfrm>
            <a:off x="2495551" y="1795686"/>
            <a:ext cx="1680633" cy="89807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五角星 17"/>
          <p:cNvSpPr/>
          <p:nvPr/>
        </p:nvSpPr>
        <p:spPr>
          <a:xfrm>
            <a:off x="8509686" y="1606328"/>
            <a:ext cx="351023" cy="36213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00556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1" y="1097704"/>
            <a:ext cx="2980501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标题 1"/>
          <p:cNvSpPr>
            <a:spLocks noGrp="1"/>
          </p:cNvSpPr>
          <p:nvPr>
            <p:ph type="title"/>
          </p:nvPr>
        </p:nvSpPr>
        <p:spPr>
          <a:xfrm>
            <a:off x="609600" y="454025"/>
            <a:ext cx="10972800" cy="5016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项目实施方案：阶段</a:t>
            </a:r>
            <a:r>
              <a:rPr lang="en-US" altLang="zh-CN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kern="1200" dirty="0">
              <a:latin typeface="+mj-ea"/>
              <a:ea typeface="+mj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609601" y="2470273"/>
            <a:ext cx="1166284" cy="909638"/>
          </a:xfr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工作目标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4176184" y="1146176"/>
            <a:ext cx="2159000" cy="792163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阶段三</a:t>
            </a:r>
            <a:endParaRPr lang="en-US" altLang="zh-CN" sz="12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内部控制体系建设</a:t>
            </a:r>
          </a:p>
        </p:txBody>
      </p:sp>
      <p:sp>
        <p:nvSpPr>
          <p:cNvPr id="14" name="文本占位符 6"/>
          <p:cNvSpPr txBox="1">
            <a:spLocks/>
          </p:cNvSpPr>
          <p:nvPr/>
        </p:nvSpPr>
        <p:spPr bwMode="auto">
          <a:xfrm>
            <a:off x="632885" y="3485257"/>
            <a:ext cx="5463116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项目组职责概述</a:t>
            </a:r>
          </a:p>
        </p:txBody>
      </p:sp>
      <p:sp>
        <p:nvSpPr>
          <p:cNvPr id="15" name="文本占位符 6"/>
          <p:cNvSpPr txBox="1">
            <a:spLocks/>
          </p:cNvSpPr>
          <p:nvPr/>
        </p:nvSpPr>
        <p:spPr bwMode="auto">
          <a:xfrm>
            <a:off x="6191252" y="3461444"/>
            <a:ext cx="5414433" cy="398462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各部门职责概述</a:t>
            </a:r>
          </a:p>
        </p:txBody>
      </p:sp>
      <p:sp>
        <p:nvSpPr>
          <p:cNvPr id="17" name="文本占位符 6"/>
          <p:cNvSpPr txBox="1">
            <a:spLocks/>
          </p:cNvSpPr>
          <p:nvPr/>
        </p:nvSpPr>
        <p:spPr bwMode="auto">
          <a:xfrm>
            <a:off x="1833034" y="2479798"/>
            <a:ext cx="9776884" cy="909638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  <a:defRPr/>
            </a:pPr>
            <a:r>
              <a:rPr lang="en-US" altLang="zh-CN" sz="1400" b="0" kern="0" dirty="0">
                <a:solidFill>
                  <a:srgbClr val="000000"/>
                </a:solidFill>
              </a:rPr>
              <a:t>1</a:t>
            </a:r>
            <a:r>
              <a:rPr lang="en-US" altLang="zh-CN" sz="1400" b="0" kern="0" dirty="0" smtClean="0">
                <a:solidFill>
                  <a:srgbClr val="000000"/>
                </a:solidFill>
              </a:rPr>
              <a:t>.</a:t>
            </a:r>
            <a:r>
              <a:rPr lang="zh-CN" altLang="en-US" sz="1400" b="0" kern="0" dirty="0">
                <a:solidFill>
                  <a:srgbClr val="000000"/>
                </a:solidFill>
              </a:rPr>
              <a:t>按时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提交指南；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  <a:p>
            <a:pPr>
              <a:buClr>
                <a:srgbClr val="002776"/>
              </a:buClr>
              <a:defRPr/>
            </a:pPr>
            <a:r>
              <a:rPr lang="en-US" altLang="zh-CN" sz="1400" b="0" kern="0" dirty="0" smtClean="0">
                <a:solidFill>
                  <a:srgbClr val="000000"/>
                </a:solidFill>
              </a:rPr>
              <a:t>2.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确保指南的指导性作用，使其可用，适用，富有成效。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</p:txBody>
      </p:sp>
      <p:sp>
        <p:nvSpPr>
          <p:cNvPr id="21" name="文本占位符 6"/>
          <p:cNvSpPr txBox="1">
            <a:spLocks/>
          </p:cNvSpPr>
          <p:nvPr/>
        </p:nvSpPr>
        <p:spPr bwMode="auto">
          <a:xfrm>
            <a:off x="632885" y="3920232"/>
            <a:ext cx="5463116" cy="1597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编制预决算事项指南；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编制收入事项指南；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编制支出事项指南。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endParaRPr lang="en-US" altLang="zh-CN" sz="1400" b="0" kern="0" dirty="0">
              <a:solidFill>
                <a:srgbClr val="000000"/>
              </a:solidFill>
            </a:endParaRPr>
          </a:p>
        </p:txBody>
      </p:sp>
      <p:sp>
        <p:nvSpPr>
          <p:cNvPr id="22" name="文本占位符 6"/>
          <p:cNvSpPr txBox="1">
            <a:spLocks/>
          </p:cNvSpPr>
          <p:nvPr/>
        </p:nvSpPr>
        <p:spPr bwMode="auto">
          <a:xfrm>
            <a:off x="6191252" y="3920232"/>
            <a:ext cx="5414433" cy="159700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>
                <a:solidFill>
                  <a:srgbClr val="000000"/>
                </a:solidFill>
              </a:rPr>
              <a:t>沟通确认</a:t>
            </a:r>
            <a:r>
              <a:rPr lang="zh-CN" altLang="en-US" sz="1400" b="0" kern="0" dirty="0">
                <a:solidFill>
                  <a:srgbClr val="000000"/>
                </a:solidFill>
              </a:rPr>
              <a:t>预决算事项指南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；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>
                <a:solidFill>
                  <a:srgbClr val="000000"/>
                </a:solidFill>
              </a:rPr>
              <a:t>沟通确认</a:t>
            </a:r>
            <a:r>
              <a:rPr lang="zh-CN" altLang="en-US" sz="1400" b="0" kern="0" dirty="0">
                <a:solidFill>
                  <a:srgbClr val="000000"/>
                </a:solidFill>
              </a:rPr>
              <a:t>收入事项指南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；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>
                <a:solidFill>
                  <a:srgbClr val="000000"/>
                </a:solidFill>
              </a:rPr>
              <a:t>沟通确认</a:t>
            </a:r>
            <a:r>
              <a:rPr lang="zh-CN" altLang="en-US" sz="1400" b="0" kern="0" dirty="0">
                <a:solidFill>
                  <a:srgbClr val="000000"/>
                </a:solidFill>
              </a:rPr>
              <a:t>支出事项指南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。</a:t>
            </a:r>
            <a:endParaRPr lang="en-US" altLang="zh-CN" sz="1400" b="0" kern="0" dirty="0">
              <a:solidFill>
                <a:srgbClr val="000000"/>
              </a:solidFill>
            </a:endParaRPr>
          </a:p>
        </p:txBody>
      </p:sp>
      <p:sp>
        <p:nvSpPr>
          <p:cNvPr id="23" name="文本占位符 6"/>
          <p:cNvSpPr txBox="1">
            <a:spLocks/>
          </p:cNvSpPr>
          <p:nvPr/>
        </p:nvSpPr>
        <p:spPr bwMode="auto">
          <a:xfrm>
            <a:off x="632884" y="5661620"/>
            <a:ext cx="1166283" cy="647700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工作输出</a:t>
            </a:r>
          </a:p>
        </p:txBody>
      </p:sp>
      <p:sp>
        <p:nvSpPr>
          <p:cNvPr id="24" name="文本占位符 6"/>
          <p:cNvSpPr txBox="1">
            <a:spLocks/>
          </p:cNvSpPr>
          <p:nvPr/>
        </p:nvSpPr>
        <p:spPr bwMode="auto">
          <a:xfrm>
            <a:off x="1833034" y="5661620"/>
            <a:ext cx="9776884" cy="6477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buClr>
                <a:srgbClr val="002776"/>
              </a:buClr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预决算事项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指南、</a:t>
            </a:r>
            <a:r>
              <a:rPr lang="zh-CN" altLang="en-US" sz="1400" b="0" kern="0" dirty="0">
                <a:solidFill>
                  <a:srgbClr val="000000"/>
                </a:solidFill>
              </a:rPr>
              <a:t>收入事项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指南、</a:t>
            </a:r>
            <a:r>
              <a:rPr lang="zh-CN" altLang="en-US" sz="1400" b="0" kern="0" dirty="0">
                <a:solidFill>
                  <a:srgbClr val="000000"/>
                </a:solidFill>
              </a:rPr>
              <a:t>支出事项指南</a:t>
            </a:r>
          </a:p>
        </p:txBody>
      </p:sp>
      <p:sp>
        <p:nvSpPr>
          <p:cNvPr id="4" name="矩形 3"/>
          <p:cNvSpPr/>
          <p:nvPr/>
        </p:nvSpPr>
        <p:spPr>
          <a:xfrm>
            <a:off x="6341533" y="1182688"/>
            <a:ext cx="216815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梳理关键内部控制流程文件及控制程序文件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编制内控</a:t>
            </a: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控制手册</a:t>
            </a:r>
            <a:endParaRPr lang="en-US" altLang="zh-CN" sz="12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6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编制业务指南</a:t>
            </a:r>
          </a:p>
        </p:txBody>
      </p:sp>
      <p:sp>
        <p:nvSpPr>
          <p:cNvPr id="20" name="矩形 5"/>
          <p:cNvSpPr>
            <a:spLocks noChangeArrowheads="1"/>
          </p:cNvSpPr>
          <p:nvPr/>
        </p:nvSpPr>
        <p:spPr bwMode="auto">
          <a:xfrm>
            <a:off x="1775885" y="1777552"/>
            <a:ext cx="701841" cy="274414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160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25" name="直接连接符 9"/>
          <p:cNvCxnSpPr>
            <a:cxnSpLocks noChangeShapeType="1"/>
          </p:cNvCxnSpPr>
          <p:nvPr/>
        </p:nvCxnSpPr>
        <p:spPr bwMode="auto">
          <a:xfrm flipV="1">
            <a:off x="2502533" y="1915132"/>
            <a:ext cx="1712977" cy="101049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11"/>
          <p:cNvCxnSpPr>
            <a:cxnSpLocks noChangeShapeType="1"/>
          </p:cNvCxnSpPr>
          <p:nvPr/>
        </p:nvCxnSpPr>
        <p:spPr bwMode="auto">
          <a:xfrm flipV="1">
            <a:off x="2495551" y="1176169"/>
            <a:ext cx="1719959" cy="619517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五角星 17"/>
          <p:cNvSpPr/>
          <p:nvPr/>
        </p:nvSpPr>
        <p:spPr>
          <a:xfrm>
            <a:off x="8633362" y="1795686"/>
            <a:ext cx="351023" cy="36213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77556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1" y="1097704"/>
            <a:ext cx="2980501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标题 1"/>
          <p:cNvSpPr>
            <a:spLocks noGrp="1"/>
          </p:cNvSpPr>
          <p:nvPr>
            <p:ph type="title"/>
          </p:nvPr>
        </p:nvSpPr>
        <p:spPr>
          <a:xfrm>
            <a:off x="609600" y="454025"/>
            <a:ext cx="10972800" cy="5016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项目实施方案：</a:t>
            </a:r>
            <a:r>
              <a:rPr lang="zh-CN" altLang="en-US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阶段</a:t>
            </a:r>
            <a:r>
              <a:rPr lang="en-US" altLang="zh-CN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kern="1200" dirty="0">
              <a:latin typeface="+mj-ea"/>
              <a:ea typeface="+mj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609601" y="2470273"/>
            <a:ext cx="1166284" cy="909638"/>
          </a:xfr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工作目标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4176184" y="1146176"/>
            <a:ext cx="2159000" cy="792163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阶段四</a:t>
            </a:r>
            <a:endParaRPr lang="en-US" altLang="zh-CN" sz="12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整改跟踪及内部控制评价指标体系建设</a:t>
            </a:r>
          </a:p>
        </p:txBody>
      </p:sp>
      <p:sp>
        <p:nvSpPr>
          <p:cNvPr id="14" name="文本占位符 6"/>
          <p:cNvSpPr txBox="1">
            <a:spLocks/>
          </p:cNvSpPr>
          <p:nvPr/>
        </p:nvSpPr>
        <p:spPr bwMode="auto">
          <a:xfrm>
            <a:off x="632885" y="3485257"/>
            <a:ext cx="5463116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项目组职责概述</a:t>
            </a:r>
          </a:p>
        </p:txBody>
      </p:sp>
      <p:sp>
        <p:nvSpPr>
          <p:cNvPr id="15" name="文本占位符 6"/>
          <p:cNvSpPr txBox="1">
            <a:spLocks/>
          </p:cNvSpPr>
          <p:nvPr/>
        </p:nvSpPr>
        <p:spPr bwMode="auto">
          <a:xfrm>
            <a:off x="6191252" y="3461444"/>
            <a:ext cx="5414433" cy="398462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各部门职责概述</a:t>
            </a:r>
          </a:p>
        </p:txBody>
      </p:sp>
      <p:sp>
        <p:nvSpPr>
          <p:cNvPr id="17" name="文本占位符 6"/>
          <p:cNvSpPr txBox="1">
            <a:spLocks/>
          </p:cNvSpPr>
          <p:nvPr/>
        </p:nvSpPr>
        <p:spPr bwMode="auto">
          <a:xfrm>
            <a:off x="1833034" y="2479798"/>
            <a:ext cx="9776884" cy="909638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  <a:defRPr/>
            </a:pPr>
            <a:r>
              <a:rPr lang="en-US" altLang="zh-CN" sz="1400" b="0" kern="0" dirty="0">
                <a:solidFill>
                  <a:srgbClr val="000000"/>
                </a:solidFill>
              </a:rPr>
              <a:t>1</a:t>
            </a:r>
            <a:r>
              <a:rPr lang="en-US" altLang="zh-CN" sz="1400" b="0" kern="0" dirty="0" smtClean="0">
                <a:solidFill>
                  <a:srgbClr val="000000"/>
                </a:solidFill>
              </a:rPr>
              <a:t>.</a:t>
            </a:r>
            <a:r>
              <a:rPr lang="zh-CN" altLang="en-US" sz="1400" b="0" kern="0" dirty="0">
                <a:solidFill>
                  <a:srgbClr val="000000"/>
                </a:solidFill>
              </a:rPr>
              <a:t>按时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提交</a:t>
            </a:r>
            <a:r>
              <a:rPr lang="zh-CN" altLang="en-US" sz="1400" b="0" kern="0" dirty="0">
                <a:solidFill>
                  <a:srgbClr val="000000"/>
                </a:solidFill>
              </a:rPr>
              <a:t>报告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；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  <a:p>
            <a:pPr>
              <a:buClr>
                <a:srgbClr val="002776"/>
              </a:buClr>
              <a:defRPr/>
            </a:pPr>
            <a:r>
              <a:rPr lang="en-US" altLang="zh-CN" sz="1400" b="0" kern="0" dirty="0" smtClean="0">
                <a:solidFill>
                  <a:srgbClr val="000000"/>
                </a:solidFill>
              </a:rPr>
              <a:t>2.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确保报告的真实可靠性，为内控相关决策提供依据。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</p:txBody>
      </p:sp>
      <p:sp>
        <p:nvSpPr>
          <p:cNvPr id="21" name="文本占位符 6"/>
          <p:cNvSpPr txBox="1">
            <a:spLocks/>
          </p:cNvSpPr>
          <p:nvPr/>
        </p:nvSpPr>
        <p:spPr bwMode="auto">
          <a:xfrm>
            <a:off x="632885" y="3920232"/>
            <a:ext cx="5463116" cy="1597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 编制内部控制体系运行缺陷整改跟踪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报告。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  <a:p>
            <a:pPr>
              <a:buClr>
                <a:srgbClr val="002776"/>
              </a:buClr>
              <a:defRPr/>
            </a:pPr>
            <a:endParaRPr lang="en-US" altLang="zh-CN" sz="1400" b="0" kern="0" dirty="0">
              <a:solidFill>
                <a:srgbClr val="000000"/>
              </a:solidFill>
            </a:endParaRPr>
          </a:p>
        </p:txBody>
      </p:sp>
      <p:sp>
        <p:nvSpPr>
          <p:cNvPr id="22" name="文本占位符 6"/>
          <p:cNvSpPr txBox="1">
            <a:spLocks/>
          </p:cNvSpPr>
          <p:nvPr/>
        </p:nvSpPr>
        <p:spPr bwMode="auto">
          <a:xfrm>
            <a:off x="6191252" y="3920232"/>
            <a:ext cx="5414433" cy="159700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>
                <a:solidFill>
                  <a:srgbClr val="000000"/>
                </a:solidFill>
              </a:rPr>
              <a:t>沟通确认</a:t>
            </a:r>
            <a:r>
              <a:rPr lang="zh-CN" altLang="en-US" sz="1400" b="0" kern="0" dirty="0">
                <a:solidFill>
                  <a:srgbClr val="000000"/>
                </a:solidFill>
              </a:rPr>
              <a:t>内部控制体系运行缺陷整改跟踪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报告。</a:t>
            </a:r>
            <a:endParaRPr lang="en-US" altLang="zh-CN" sz="1400" b="0" kern="0" dirty="0">
              <a:solidFill>
                <a:srgbClr val="000000"/>
              </a:solidFill>
            </a:endParaRPr>
          </a:p>
        </p:txBody>
      </p:sp>
      <p:sp>
        <p:nvSpPr>
          <p:cNvPr id="23" name="文本占位符 6"/>
          <p:cNvSpPr txBox="1">
            <a:spLocks/>
          </p:cNvSpPr>
          <p:nvPr/>
        </p:nvSpPr>
        <p:spPr bwMode="auto">
          <a:xfrm>
            <a:off x="632884" y="5661620"/>
            <a:ext cx="1166283" cy="647700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工作输出</a:t>
            </a:r>
          </a:p>
        </p:txBody>
      </p:sp>
      <p:sp>
        <p:nvSpPr>
          <p:cNvPr id="24" name="文本占位符 6"/>
          <p:cNvSpPr txBox="1">
            <a:spLocks/>
          </p:cNvSpPr>
          <p:nvPr/>
        </p:nvSpPr>
        <p:spPr bwMode="auto">
          <a:xfrm>
            <a:off x="1833034" y="5661620"/>
            <a:ext cx="9776884" cy="6477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buClr>
                <a:srgbClr val="002776"/>
              </a:buClr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内部控制体系运行缺陷整改跟踪报告</a:t>
            </a:r>
          </a:p>
        </p:txBody>
      </p:sp>
      <p:sp>
        <p:nvSpPr>
          <p:cNvPr id="4" name="矩形 3"/>
          <p:cNvSpPr/>
          <p:nvPr/>
        </p:nvSpPr>
        <p:spPr>
          <a:xfrm>
            <a:off x="6341533" y="1182688"/>
            <a:ext cx="2168153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6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开展体系运行</a:t>
            </a:r>
            <a:r>
              <a:rPr lang="zh-CN" altLang="en-US" sz="16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评价</a:t>
            </a:r>
            <a:endParaRPr lang="en-US" altLang="zh-CN" sz="1600" b="1" kern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手册</a:t>
            </a: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及制度编制</a:t>
            </a:r>
          </a:p>
        </p:txBody>
      </p:sp>
      <p:sp>
        <p:nvSpPr>
          <p:cNvPr id="20" name="矩形 5"/>
          <p:cNvSpPr>
            <a:spLocks noChangeArrowheads="1"/>
          </p:cNvSpPr>
          <p:nvPr/>
        </p:nvSpPr>
        <p:spPr bwMode="auto">
          <a:xfrm>
            <a:off x="2574955" y="1258144"/>
            <a:ext cx="719666" cy="274414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160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25" name="直接连接符 9"/>
          <p:cNvCxnSpPr>
            <a:cxnSpLocks noChangeShapeType="1"/>
          </p:cNvCxnSpPr>
          <p:nvPr/>
        </p:nvCxnSpPr>
        <p:spPr bwMode="auto">
          <a:xfrm>
            <a:off x="3294621" y="1528417"/>
            <a:ext cx="920889" cy="386716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11"/>
          <p:cNvCxnSpPr>
            <a:cxnSpLocks noChangeShapeType="1"/>
          </p:cNvCxnSpPr>
          <p:nvPr/>
        </p:nvCxnSpPr>
        <p:spPr bwMode="auto">
          <a:xfrm flipV="1">
            <a:off x="3359021" y="1176170"/>
            <a:ext cx="856489" cy="89172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五角星 17"/>
          <p:cNvSpPr/>
          <p:nvPr/>
        </p:nvSpPr>
        <p:spPr>
          <a:xfrm>
            <a:off x="8547445" y="1100628"/>
            <a:ext cx="351023" cy="36213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08760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1" y="1097703"/>
            <a:ext cx="3018176" cy="1228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标题 1"/>
          <p:cNvSpPr>
            <a:spLocks noGrp="1"/>
          </p:cNvSpPr>
          <p:nvPr>
            <p:ph type="title"/>
          </p:nvPr>
        </p:nvSpPr>
        <p:spPr>
          <a:xfrm>
            <a:off x="609600" y="454025"/>
            <a:ext cx="10972800" cy="5016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项目实施方案：</a:t>
            </a:r>
            <a:r>
              <a:rPr lang="zh-CN" altLang="en-US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阶段</a:t>
            </a:r>
            <a:r>
              <a:rPr lang="en-US" altLang="zh-CN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kern="1200" dirty="0">
              <a:latin typeface="+mj-ea"/>
              <a:ea typeface="+mj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609601" y="2470273"/>
            <a:ext cx="1166284" cy="909638"/>
          </a:xfr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工作目标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4176184" y="1146176"/>
            <a:ext cx="2159000" cy="792163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阶段四</a:t>
            </a:r>
            <a:endParaRPr lang="en-US" altLang="zh-CN" sz="12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 eaLnBrk="1" latinLnBrk="1" hangingPunct="1">
              <a:spcBef>
                <a:spcPct val="20000"/>
              </a:spcBef>
              <a:buClr>
                <a:srgbClr val="7889FB"/>
              </a:buClr>
              <a:defRPr/>
            </a:pPr>
            <a:r>
              <a:rPr lang="zh-CN" altLang="en-US" sz="12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整改跟踪及内部控制评价指标体系建设</a:t>
            </a:r>
          </a:p>
        </p:txBody>
      </p:sp>
      <p:sp>
        <p:nvSpPr>
          <p:cNvPr id="14" name="文本占位符 6"/>
          <p:cNvSpPr txBox="1">
            <a:spLocks/>
          </p:cNvSpPr>
          <p:nvPr/>
        </p:nvSpPr>
        <p:spPr bwMode="auto">
          <a:xfrm>
            <a:off x="632885" y="3485257"/>
            <a:ext cx="5463116" cy="398463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项目组职责概述</a:t>
            </a:r>
          </a:p>
        </p:txBody>
      </p:sp>
      <p:sp>
        <p:nvSpPr>
          <p:cNvPr id="15" name="文本占位符 6"/>
          <p:cNvSpPr txBox="1">
            <a:spLocks/>
          </p:cNvSpPr>
          <p:nvPr/>
        </p:nvSpPr>
        <p:spPr bwMode="auto">
          <a:xfrm>
            <a:off x="6191252" y="3461444"/>
            <a:ext cx="5414433" cy="398462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各部门职责概述</a:t>
            </a:r>
          </a:p>
        </p:txBody>
      </p:sp>
      <p:sp>
        <p:nvSpPr>
          <p:cNvPr id="17" name="文本占位符 6"/>
          <p:cNvSpPr txBox="1">
            <a:spLocks/>
          </p:cNvSpPr>
          <p:nvPr/>
        </p:nvSpPr>
        <p:spPr bwMode="auto">
          <a:xfrm>
            <a:off x="1833034" y="2479798"/>
            <a:ext cx="9776884" cy="909638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  <a:defRPr/>
            </a:pPr>
            <a:r>
              <a:rPr lang="en-US" altLang="zh-CN" sz="1400" b="0" kern="0" dirty="0">
                <a:solidFill>
                  <a:srgbClr val="000000"/>
                </a:solidFill>
              </a:rPr>
              <a:t>1</a:t>
            </a:r>
            <a:r>
              <a:rPr lang="en-US" altLang="zh-CN" sz="1400" b="0" kern="0" dirty="0" smtClean="0">
                <a:solidFill>
                  <a:srgbClr val="000000"/>
                </a:solidFill>
              </a:rPr>
              <a:t>.</a:t>
            </a:r>
            <a:r>
              <a:rPr lang="zh-CN" altLang="en-US" sz="1400" b="0" kern="0" dirty="0">
                <a:solidFill>
                  <a:srgbClr val="000000"/>
                </a:solidFill>
              </a:rPr>
              <a:t>按时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提交手册与办法；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  <a:p>
            <a:pPr>
              <a:buClr>
                <a:srgbClr val="002776"/>
              </a:buClr>
              <a:defRPr/>
            </a:pPr>
            <a:r>
              <a:rPr lang="en-US" altLang="zh-CN" sz="1400" b="0" kern="0" dirty="0" smtClean="0">
                <a:solidFill>
                  <a:srgbClr val="000000"/>
                </a:solidFill>
              </a:rPr>
              <a:t>2.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确保手册办法的适用性与成效性。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</p:txBody>
      </p:sp>
      <p:sp>
        <p:nvSpPr>
          <p:cNvPr id="21" name="文本占位符 6"/>
          <p:cNvSpPr txBox="1">
            <a:spLocks/>
          </p:cNvSpPr>
          <p:nvPr/>
        </p:nvSpPr>
        <p:spPr bwMode="auto">
          <a:xfrm>
            <a:off x="632885" y="3920232"/>
            <a:ext cx="5463116" cy="1597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编制内部控制考核评价手册；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编制内部监督评价办法；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编制内部控制评价指标与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方法；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编制风险管理与内部控制管理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办法。</a:t>
            </a:r>
            <a:endParaRPr lang="en-US" altLang="zh-CN" sz="1400" b="0" kern="0" dirty="0" smtClean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endParaRPr lang="en-US" altLang="zh-CN" sz="1400" b="0" kern="0" dirty="0">
              <a:solidFill>
                <a:srgbClr val="000000"/>
              </a:solidFill>
            </a:endParaRPr>
          </a:p>
        </p:txBody>
      </p:sp>
      <p:sp>
        <p:nvSpPr>
          <p:cNvPr id="22" name="文本占位符 6"/>
          <p:cNvSpPr txBox="1">
            <a:spLocks/>
          </p:cNvSpPr>
          <p:nvPr/>
        </p:nvSpPr>
        <p:spPr bwMode="auto">
          <a:xfrm>
            <a:off x="6191252" y="3920232"/>
            <a:ext cx="5414433" cy="159700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 smtClean="0">
                <a:solidFill>
                  <a:srgbClr val="000000"/>
                </a:solidFill>
              </a:rPr>
              <a:t>沟通确认内部</a:t>
            </a:r>
            <a:r>
              <a:rPr lang="zh-CN" altLang="en-US" sz="1400" b="0" kern="0" dirty="0">
                <a:solidFill>
                  <a:srgbClr val="000000"/>
                </a:solidFill>
              </a:rPr>
              <a:t>控制考核评价手册；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沟通确认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内部</a:t>
            </a:r>
            <a:r>
              <a:rPr lang="zh-CN" altLang="en-US" sz="1400" b="0" kern="0" dirty="0">
                <a:solidFill>
                  <a:srgbClr val="000000"/>
                </a:solidFill>
              </a:rPr>
              <a:t>监督评价办法；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沟通确认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内部</a:t>
            </a:r>
            <a:r>
              <a:rPr lang="zh-CN" altLang="en-US" sz="1400" b="0" kern="0" dirty="0">
                <a:solidFill>
                  <a:srgbClr val="000000"/>
                </a:solidFill>
              </a:rPr>
              <a:t>控制评价指标与方法；</a:t>
            </a:r>
            <a:endParaRPr lang="en-US" altLang="zh-CN" sz="1400" b="0" kern="0" dirty="0">
              <a:solidFill>
                <a:srgbClr val="000000"/>
              </a:solidFill>
            </a:endParaRPr>
          </a:p>
          <a:p>
            <a:pPr marL="171450" indent="-171450">
              <a:buClr>
                <a:srgbClr val="002776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沟通确认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风险</a:t>
            </a:r>
            <a:r>
              <a:rPr lang="zh-CN" altLang="en-US" sz="1400" b="0" kern="0" dirty="0">
                <a:solidFill>
                  <a:srgbClr val="000000"/>
                </a:solidFill>
              </a:rPr>
              <a:t>管理与内部控制管理办法。</a:t>
            </a:r>
            <a:endParaRPr lang="en-US" altLang="zh-CN" sz="1400" b="0" kern="0" dirty="0">
              <a:solidFill>
                <a:srgbClr val="000000"/>
              </a:solidFill>
            </a:endParaRPr>
          </a:p>
        </p:txBody>
      </p:sp>
      <p:sp>
        <p:nvSpPr>
          <p:cNvPr id="23" name="文本占位符 6"/>
          <p:cNvSpPr txBox="1">
            <a:spLocks/>
          </p:cNvSpPr>
          <p:nvPr/>
        </p:nvSpPr>
        <p:spPr bwMode="auto">
          <a:xfrm>
            <a:off x="632884" y="5661620"/>
            <a:ext cx="1166283" cy="647700"/>
          </a:xfrm>
          <a:prstGeom prst="rect">
            <a:avLst/>
          </a:prstGeom>
          <a:solidFill>
            <a:srgbClr val="8299C7"/>
          </a:solidFill>
          <a:ln w="9525">
            <a:solidFill>
              <a:schemeClr val="accent2"/>
            </a:solidFill>
            <a:miter lim="800000"/>
            <a:headEnd/>
            <a:tailEnd/>
          </a:ln>
          <a:extLst/>
        </p:spPr>
        <p:txBody>
          <a:bodyPr lIns="45720" rIns="45720" anchor="ctr"/>
          <a:lstStyle>
            <a:defPPr>
              <a:defRPr lang="zh-CN"/>
            </a:defPPr>
            <a:lvl1pPr marL="0" indent="0" algn="ctr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b="1" ker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788">
                <a:latin typeface="+mn-lt"/>
              </a:defRPr>
            </a:lvl3pPr>
            <a:lvl4pPr marL="592039" indent="-101798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itchFamily="2" charset="-122"/>
              <a:buChar char="-"/>
              <a:defRPr sz="675">
                <a:latin typeface="+mn-lt"/>
              </a:defRPr>
            </a:lvl4pPr>
            <a:lvl5pPr marL="776883" indent="-82154" eaLnBrk="1" latinLnBrk="1" hangingPunct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</a:defRPr>
            </a:lvl5pPr>
            <a:lvl6pPr marL="103405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6pPr>
            <a:lvl7pPr marL="129123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7pPr>
            <a:lvl8pPr marL="1548408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8pPr>
            <a:lvl9pPr marL="1805583" indent="-82154" fontAlgn="base" latinLnBrk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latin typeface="+mn-lt"/>
                <a:ea typeface="+mn-ea"/>
              </a:defRPr>
            </a:lvl9pPr>
          </a:lstStyle>
          <a:p>
            <a:pPr>
              <a:buClr>
                <a:srgbClr val="002776"/>
              </a:buClr>
            </a:pPr>
            <a:r>
              <a:rPr lang="zh-CN" altLang="en-US" dirty="0">
                <a:solidFill>
                  <a:srgbClr val="FFFFFF"/>
                </a:solidFill>
              </a:rPr>
              <a:t>工作输出</a:t>
            </a:r>
          </a:p>
        </p:txBody>
      </p:sp>
      <p:sp>
        <p:nvSpPr>
          <p:cNvPr id="24" name="文本占位符 6"/>
          <p:cNvSpPr txBox="1">
            <a:spLocks/>
          </p:cNvSpPr>
          <p:nvPr/>
        </p:nvSpPr>
        <p:spPr bwMode="auto">
          <a:xfrm>
            <a:off x="1833034" y="5661620"/>
            <a:ext cx="9776884" cy="6477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/>
        </p:spPr>
        <p:txBody>
          <a:bodyPr lIns="45720" rIns="45720" anchor="ctr"/>
          <a:lstStyle>
            <a:lvl1pPr marL="0" indent="0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1pPr>
            <a:lvl2pPr marL="260747" indent="-10447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宋体" pitchFamily="2" charset="-122"/>
              <a:buChar char="-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defRPr>
            </a:lvl2pPr>
            <a:lvl3pPr marL="432197" indent="-108942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788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592039" indent="-101798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宋体" pitchFamily="2" charset="-122"/>
              <a:buChar char="-"/>
              <a:defRPr sz="675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7768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103405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6pPr>
            <a:lvl7pPr marL="129123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7pPr>
            <a:lvl8pPr marL="1548408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8pPr>
            <a:lvl9pPr marL="1805583" indent="-82154" algn="l" rtl="0" eaLnBrk="1" fontAlgn="base" latinLnBrk="1" hangingPunct="1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563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buClr>
                <a:srgbClr val="002776"/>
              </a:buClr>
              <a:defRPr/>
            </a:pPr>
            <a:r>
              <a:rPr lang="zh-CN" altLang="en-US" sz="1400" b="0" kern="0" dirty="0">
                <a:solidFill>
                  <a:srgbClr val="000000"/>
                </a:solidFill>
              </a:rPr>
              <a:t>内部控制考核评价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手册、</a:t>
            </a:r>
            <a:r>
              <a:rPr lang="zh-CN" altLang="en-US" sz="1400" b="0" kern="0" dirty="0">
                <a:solidFill>
                  <a:srgbClr val="000000"/>
                </a:solidFill>
              </a:rPr>
              <a:t>内部监督评价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办法、</a:t>
            </a:r>
            <a:r>
              <a:rPr lang="zh-CN" altLang="en-US" sz="1400" b="0" kern="0" dirty="0">
                <a:solidFill>
                  <a:srgbClr val="000000"/>
                </a:solidFill>
              </a:rPr>
              <a:t>内部控制评价指标与</a:t>
            </a:r>
            <a:r>
              <a:rPr lang="zh-CN" altLang="en-US" sz="1400" b="0" kern="0" dirty="0" smtClean="0">
                <a:solidFill>
                  <a:srgbClr val="000000"/>
                </a:solidFill>
              </a:rPr>
              <a:t>方法、</a:t>
            </a:r>
            <a:r>
              <a:rPr lang="zh-CN" altLang="en-US" sz="1400" b="0" kern="0" dirty="0">
                <a:solidFill>
                  <a:srgbClr val="000000"/>
                </a:solidFill>
              </a:rPr>
              <a:t>风险管理与内部控制管理办法</a:t>
            </a:r>
          </a:p>
        </p:txBody>
      </p:sp>
      <p:sp>
        <p:nvSpPr>
          <p:cNvPr id="4" name="矩形 3"/>
          <p:cNvSpPr/>
          <p:nvPr/>
        </p:nvSpPr>
        <p:spPr>
          <a:xfrm>
            <a:off x="6341533" y="1182688"/>
            <a:ext cx="21681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2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开展体系运行</a:t>
            </a:r>
            <a:r>
              <a:rPr lang="zh-CN" altLang="en-US" sz="12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评价</a:t>
            </a:r>
            <a:endParaRPr lang="en-US" altLang="zh-CN" sz="1200" b="1" kern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marL="285750" indent="-285750" eaLnBrk="1" latinLnBrk="1" hangingPunct="1">
              <a:spcBef>
                <a:spcPct val="20000"/>
              </a:spcBef>
              <a:buClr>
                <a:srgbClr val="7889FB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16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手册</a:t>
            </a:r>
            <a:r>
              <a:rPr lang="zh-CN" altLang="en-US" sz="16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及制度编制</a:t>
            </a:r>
          </a:p>
        </p:txBody>
      </p:sp>
      <p:sp>
        <p:nvSpPr>
          <p:cNvPr id="20" name="矩形 5"/>
          <p:cNvSpPr>
            <a:spLocks noChangeArrowheads="1"/>
          </p:cNvSpPr>
          <p:nvPr/>
        </p:nvSpPr>
        <p:spPr bwMode="auto">
          <a:xfrm>
            <a:off x="2566717" y="1539528"/>
            <a:ext cx="701841" cy="274414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160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25" name="直接连接符 9"/>
          <p:cNvCxnSpPr>
            <a:cxnSpLocks noChangeShapeType="1"/>
          </p:cNvCxnSpPr>
          <p:nvPr/>
        </p:nvCxnSpPr>
        <p:spPr bwMode="auto">
          <a:xfrm>
            <a:off x="3316521" y="1825021"/>
            <a:ext cx="898989" cy="90112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11"/>
          <p:cNvCxnSpPr>
            <a:cxnSpLocks noChangeShapeType="1"/>
          </p:cNvCxnSpPr>
          <p:nvPr/>
        </p:nvCxnSpPr>
        <p:spPr bwMode="auto">
          <a:xfrm flipV="1">
            <a:off x="3268558" y="1176170"/>
            <a:ext cx="946952" cy="361879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五角星 17"/>
          <p:cNvSpPr/>
          <p:nvPr/>
        </p:nvSpPr>
        <p:spPr>
          <a:xfrm>
            <a:off x="8444731" y="1397873"/>
            <a:ext cx="351023" cy="36213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43195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占位符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595813" y="1447800"/>
            <a:ext cx="2990850" cy="3962400"/>
          </a:xfrm>
          <a:prstGeom prst="rect">
            <a:avLst/>
          </a:prstGeom>
        </p:spPr>
        <p:txBody>
          <a:bodyPr lIns="0" tIns="0" rIns="252000" bIns="900000" anchor="ctr"/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9600">
                <a:solidFill>
                  <a:schemeClr val="accent1">
                    <a:lumMod val="60000"/>
                    <a:lumOff val="40000"/>
                  </a:schemeClr>
                </a:solidFill>
                <a:latin typeface="Bell MT" panose="02020503060305020303" pitchFamily="18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>
                <a:blipFill dpi="0" rotWithShape="1">
                  <a:blip r:embed="rId5">
                    <a:alphaModFix amt="72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+mn-ea"/>
              </a:rPr>
              <a:t>3</a:t>
            </a:r>
            <a:endParaRPr lang="zh-CN" altLang="en-US" kern="0" dirty="0">
              <a:blipFill dpi="0" rotWithShape="1">
                <a:blip r:embed="rId5">
                  <a:alphaModFix amt="72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+mn-ea"/>
            </a:endParaRPr>
          </a:p>
        </p:txBody>
      </p:sp>
      <p:sp>
        <p:nvSpPr>
          <p:cNvPr id="25604" name="矩形 4"/>
          <p:cNvSpPr>
            <a:spLocks noChangeArrowheads="1"/>
          </p:cNvSpPr>
          <p:nvPr/>
        </p:nvSpPr>
        <p:spPr bwMode="auto">
          <a:xfrm>
            <a:off x="252413" y="714375"/>
            <a:ext cx="11752262" cy="565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5605" name="灯片编号占位符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4C2F8B89-F8E2-4876-AFC2-30C0C2F9A58F}" type="slidenum">
              <a:rPr lang="zh-CN" altLang="en-US" sz="1200" smtClean="0">
                <a:solidFill>
                  <a:schemeClr val="bg1"/>
                </a:solidFill>
                <a:latin typeface="Times New Roman" panose="02020603050405020304" pitchFamily="18" charset="0"/>
              </a:rPr>
              <a:pPr latinLnBrk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zh-CN" altLang="en-US" sz="1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1090548" y="3429000"/>
            <a:ext cx="9881637" cy="871392"/>
          </a:xfrm>
          <a:prstGeom prst="rect">
            <a:avLst/>
          </a:prstGeom>
          <a:solidFill>
            <a:schemeClr val="bg1">
              <a:alpha val="7411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rgbClr val="515151"/>
              </a:buClr>
              <a:buSzPct val="80000"/>
              <a:defRPr/>
            </a:pPr>
            <a:r>
              <a:rPr lang="zh-CN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项目管理机制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357314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875931" y="1167255"/>
            <a:ext cx="10478580" cy="833652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项目总负责人：胡为民</a:t>
            </a:r>
          </a:p>
        </p:txBody>
      </p:sp>
      <p:sp>
        <p:nvSpPr>
          <p:cNvPr id="3" name="矩形 2"/>
          <p:cNvSpPr/>
          <p:nvPr/>
        </p:nvSpPr>
        <p:spPr bwMode="auto">
          <a:xfrm>
            <a:off x="875931" y="2436207"/>
            <a:ext cx="6937371" cy="398207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000" b="1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迪博项目实施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团队</a:t>
            </a:r>
          </a:p>
        </p:txBody>
      </p:sp>
      <p:sp>
        <p:nvSpPr>
          <p:cNvPr id="4" name="矩形 3"/>
          <p:cNvSpPr/>
          <p:nvPr/>
        </p:nvSpPr>
        <p:spPr bwMode="auto">
          <a:xfrm>
            <a:off x="2757949" y="3392650"/>
            <a:ext cx="3318386" cy="582917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zh-CN" altLang="en-US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迪博项目总监：孔凡虎</a:t>
            </a:r>
            <a:endParaRPr lang="en-US" altLang="zh-CN" dirty="0">
              <a:solidFill>
                <a:schemeClr val="bg2"/>
              </a:solidFill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312606" y="4305164"/>
            <a:ext cx="6209072" cy="398207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b="1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现场实施人员配备</a:t>
            </a:r>
            <a:endParaRPr kumimoji="0" lang="zh-CN" altLang="en-US" b="1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312606" y="4711002"/>
            <a:ext cx="6209072" cy="142480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项目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经理：</a:t>
            </a:r>
            <a:r>
              <a:rPr lang="zh-CN" altLang="en-US" b="1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刘鹏</a:t>
            </a:r>
            <a:endParaRPr lang="en-US" altLang="zh-CN" b="1" dirty="0">
              <a:solidFill>
                <a:schemeClr val="bg2"/>
              </a:solidFill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项目成员：</a:t>
            </a:r>
            <a:r>
              <a:rPr lang="zh-CN" altLang="en-US" b="1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王玥</a:t>
            </a:r>
            <a:r>
              <a:rPr lang="zh-CN" altLang="en-US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、禹思敏、杨倩文、孟杰</a:t>
            </a:r>
            <a:endParaRPr lang="en-US" altLang="zh-CN" dirty="0">
              <a:solidFill>
                <a:schemeClr val="bg2"/>
              </a:solidFill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实施专家：汪   巍</a:t>
            </a:r>
            <a:endParaRPr lang="en-US" altLang="zh-CN" dirty="0">
              <a:solidFill>
                <a:schemeClr val="bg2"/>
              </a:solidFill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8893422" y="2436207"/>
            <a:ext cx="2461089" cy="398207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迪博项目支持专家</a:t>
            </a:r>
          </a:p>
        </p:txBody>
      </p:sp>
      <p:sp>
        <p:nvSpPr>
          <p:cNvPr id="12" name="矩形 11"/>
          <p:cNvSpPr/>
          <p:nvPr/>
        </p:nvSpPr>
        <p:spPr bwMode="auto">
          <a:xfrm>
            <a:off x="8893423" y="2834413"/>
            <a:ext cx="2461088" cy="344541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首席专家：朱建丰</a:t>
            </a:r>
            <a:endParaRPr lang="en-US" altLang="zh-CN" dirty="0">
              <a:solidFill>
                <a:schemeClr val="bg2"/>
              </a:solidFill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  <a:p>
            <a:pPr algn="ctr"/>
            <a:endParaRPr lang="en-US" altLang="zh-CN" dirty="0">
              <a:solidFill>
                <a:schemeClr val="bg2"/>
              </a:solidFill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  <a:p>
            <a:pPr algn="ctr"/>
            <a:endParaRPr lang="en-US" altLang="zh-CN" dirty="0">
              <a:solidFill>
                <a:schemeClr val="bg2"/>
              </a:solidFill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  <a:p>
            <a:pPr algn="ctr"/>
            <a:r>
              <a:rPr lang="zh-CN" altLang="en-US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其他专家：郭   欣</a:t>
            </a:r>
            <a:endParaRPr lang="en-US" altLang="zh-CN" dirty="0">
              <a:solidFill>
                <a:schemeClr val="bg2"/>
              </a:solidFill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          阳   尧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               ……</a:t>
            </a:r>
          </a:p>
        </p:txBody>
      </p:sp>
      <p:cxnSp>
        <p:nvCxnSpPr>
          <p:cNvPr id="13" name="肘形连接符 17"/>
          <p:cNvCxnSpPr>
            <a:stCxn id="2" idx="2"/>
            <a:endCxn id="3" idx="0"/>
          </p:cNvCxnSpPr>
          <p:nvPr/>
        </p:nvCxnSpPr>
        <p:spPr bwMode="auto">
          <a:xfrm rot="5400000">
            <a:off x="5012269" y="1333255"/>
            <a:ext cx="435300" cy="1770604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cxnSp>
      <p:cxnSp>
        <p:nvCxnSpPr>
          <p:cNvPr id="14" name="肘形连接符 19"/>
          <p:cNvCxnSpPr>
            <a:stCxn id="2" idx="2"/>
            <a:endCxn id="11" idx="0"/>
          </p:cNvCxnSpPr>
          <p:nvPr/>
        </p:nvCxnSpPr>
        <p:spPr bwMode="auto">
          <a:xfrm rot="16200000" flipH="1">
            <a:off x="7901944" y="214184"/>
            <a:ext cx="435300" cy="4008746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cxnSp>
      <p:sp>
        <p:nvSpPr>
          <p:cNvPr id="15" name="矩形 14"/>
          <p:cNvSpPr/>
          <p:nvPr/>
        </p:nvSpPr>
        <p:spPr bwMode="auto">
          <a:xfrm>
            <a:off x="875933" y="2436206"/>
            <a:ext cx="6937370" cy="3843617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Arial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2757948" y="2956272"/>
            <a:ext cx="3318386" cy="438028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项目负责人（驻场总协调人）</a:t>
            </a:r>
          </a:p>
        </p:txBody>
      </p:sp>
      <p:sp>
        <p:nvSpPr>
          <p:cNvPr id="17" name="Left Arrow 123"/>
          <p:cNvSpPr/>
          <p:nvPr/>
        </p:nvSpPr>
        <p:spPr>
          <a:xfrm>
            <a:off x="7834007" y="3934560"/>
            <a:ext cx="1031460" cy="395288"/>
          </a:xfrm>
          <a:prstGeom prst="lef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kern="0">
              <a:solidFill>
                <a:srgbClr val="FFFFFF">
                  <a:lumMod val="8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Right Arrow 124"/>
          <p:cNvSpPr/>
          <p:nvPr/>
        </p:nvSpPr>
        <p:spPr>
          <a:xfrm>
            <a:off x="7877418" y="4520399"/>
            <a:ext cx="1038146" cy="395287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kern="0">
              <a:solidFill>
                <a:srgbClr val="FFFFFF">
                  <a:lumMod val="8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41260" y="355934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智力支持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823131" y="49076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charset="0"/>
              </a:rPr>
              <a:t>业务指导</a:t>
            </a:r>
          </a:p>
        </p:txBody>
      </p:sp>
      <p:cxnSp>
        <p:nvCxnSpPr>
          <p:cNvPr id="29" name="直接连接符 28"/>
          <p:cNvCxnSpPr>
            <a:stCxn id="4" idx="2"/>
            <a:endCxn id="5" idx="0"/>
          </p:cNvCxnSpPr>
          <p:nvPr/>
        </p:nvCxnSpPr>
        <p:spPr bwMode="auto">
          <a:xfrm>
            <a:off x="4417142" y="3975567"/>
            <a:ext cx="0" cy="329597"/>
          </a:xfrm>
          <a:prstGeom prst="line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</p:spPr>
      </p:cxnSp>
      <p:sp>
        <p:nvSpPr>
          <p:cNvPr id="30" name="矩形 29"/>
          <p:cNvSpPr/>
          <p:nvPr/>
        </p:nvSpPr>
        <p:spPr>
          <a:xfrm>
            <a:off x="641750" y="440165"/>
            <a:ext cx="109162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3.1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项目团队组织结构</a:t>
            </a:r>
          </a:p>
        </p:txBody>
      </p:sp>
    </p:spTree>
    <p:extLst>
      <p:ext uri="{BB962C8B-B14F-4D97-AF65-F5344CB8AC3E}">
        <p14:creationId xmlns:p14="http://schemas.microsoft.com/office/powerpoint/2010/main" val="2266999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50863" y="1196975"/>
            <a:ext cx="113363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 eaLnBrk="0" hangingPunct="0">
              <a:spcBef>
                <a:spcPct val="45000"/>
              </a:spcBef>
              <a:tabLst>
                <a:tab pos="406400" algn="l"/>
              </a:tabLst>
              <a:defRPr/>
            </a:pPr>
            <a:r>
              <a:rPr lang="zh-CN" altLang="en-US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与客户的沟通贯穿于整个内控服务过程，我们非常强调与客户的有效和及时的沟通与配合：</a:t>
            </a:r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28600" indent="-228600" algn="just" eaLnBrk="0" hangingPunct="0">
              <a:spcBef>
                <a:spcPct val="45000"/>
              </a:spcBef>
              <a:buClr>
                <a:srgbClr val="FFC000"/>
              </a:buClr>
              <a:buSzPct val="75000"/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迪博管理层、项目负责人和专家团队将负责与贵单位管理层进行全方位的沟通，了解贵单位的具体期望与要求，使我们的服务始终与贵单位的期望保持一致。</a:t>
            </a:r>
            <a:endParaRPr lang="en-US" altLang="zh-CN" sz="2000" dirty="0">
              <a:solidFill>
                <a:schemeClr val="bg1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28600" indent="-228600" algn="just" eaLnBrk="0" hangingPunct="0">
              <a:spcBef>
                <a:spcPct val="45000"/>
              </a:spcBef>
              <a:buClr>
                <a:srgbClr val="FFC000"/>
              </a:buClr>
              <a:buSzPct val="75000"/>
              <a:buFont typeface="Arial" pitchFamily="34" charset="0"/>
              <a:buChar char="►"/>
              <a:tabLst>
                <a:tab pos="406400" algn="l"/>
              </a:tabLst>
              <a:defRPr/>
            </a:pPr>
            <a:r>
              <a:rPr lang="zh-CN" altLang="en-US" sz="2000" dirty="0">
                <a:solidFill>
                  <a:schemeClr val="bg1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我们会利用定期和不定期沟通，协商和提交工作计划、共同分享发现及问题，密切监控项目进度。</a:t>
            </a:r>
          </a:p>
        </p:txBody>
      </p:sp>
      <p:graphicFrame>
        <p:nvGraphicFramePr>
          <p:cNvPr id="5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528807"/>
              </p:ext>
            </p:extLst>
          </p:nvPr>
        </p:nvGraphicFramePr>
        <p:xfrm>
          <a:off x="550863" y="3163888"/>
          <a:ext cx="11053762" cy="2690639"/>
        </p:xfrm>
        <a:graphic>
          <a:graphicData uri="http://schemas.openxmlformats.org/drawingml/2006/table">
            <a:tbl>
              <a:tblPr/>
              <a:tblGrid>
                <a:gridCol w="9980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619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937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0944">
                <a:tc>
                  <a:txBody>
                    <a:bodyPr/>
                    <a:lstStyle/>
                    <a:p>
                      <a:pPr marL="0" marR="0" lvl="0" indent="0" algn="ctr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形式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156" marR="88156" marT="44070" marB="440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项目例会</a:t>
                      </a:r>
                    </a:p>
                  </a:txBody>
                  <a:tcPr marL="88156" marR="88156" marT="44070" marB="4407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项目简报</a:t>
                      </a:r>
                    </a:p>
                  </a:txBody>
                  <a:tcPr marL="88156" marR="88156" marT="44070" marB="4407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980">
                <a:tc>
                  <a:txBody>
                    <a:bodyPr/>
                    <a:lstStyle/>
                    <a:p>
                      <a:pPr marL="0" marR="0" lvl="0" indent="0" algn="ctr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频率</a:t>
                      </a:r>
                    </a:p>
                  </a:txBody>
                  <a:tcPr marL="88156" marR="88156" marT="44070" marB="440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每周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88156" marR="88156" marT="44070" marB="4407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二周一次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88156" marR="88156" marT="44070" marB="4407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8120">
                <a:tc>
                  <a:txBody>
                    <a:bodyPr/>
                    <a:lstStyle/>
                    <a:p>
                      <a:pPr marL="0" marR="0" lvl="0" indent="0" algn="ctr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范围</a:t>
                      </a:r>
                    </a:p>
                  </a:txBody>
                  <a:tcPr marL="88156" marR="88156" marT="44070" marB="440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项目管理小组</a:t>
                      </a:r>
                    </a:p>
                  </a:txBody>
                  <a:tcPr marL="88156" marR="88156" marT="44070" marB="4407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项目管理小组及项目领导小组</a:t>
                      </a:r>
                    </a:p>
                  </a:txBody>
                  <a:tcPr marL="88156" marR="88156" marT="44070" marB="4407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11819">
                <a:tc>
                  <a:txBody>
                    <a:bodyPr/>
                    <a:lstStyle/>
                    <a:p>
                      <a:pPr marL="0" marR="0" lvl="0" indent="0" algn="ctr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内容</a:t>
                      </a:r>
                    </a:p>
                  </a:txBody>
                  <a:tcPr marL="88156" marR="88156" marT="44070" marB="440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pitchFamily="34" charset="0"/>
                        <a:buChar char="►"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本周工作总结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177800" marR="0" lvl="0" indent="-177800" algn="l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pitchFamily="34" charset="0"/>
                        <a:buChar char="►"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汇报项目进度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177800" marR="0" lvl="0" indent="-177800" algn="l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pitchFamily="34" charset="0"/>
                        <a:buChar char="►"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需要引起重视或需要管理层解决的专项问题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177800" marR="0" lvl="0" indent="-177800" algn="l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pitchFamily="34" charset="0"/>
                        <a:buChar char="►"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后两周的工作安排</a:t>
                      </a:r>
                    </a:p>
                  </a:txBody>
                  <a:tcPr marL="88156" marR="88156" marT="44070" marB="4407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pitchFamily="34" charset="0"/>
                        <a:buChar char="►"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项目进度汇报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177800" marR="0" lvl="0" indent="-177800" algn="l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pitchFamily="34" charset="0"/>
                        <a:buChar char="►"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下月工作计划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177800" marR="0" lvl="0" indent="-177800" algn="l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pitchFamily="34" charset="0"/>
                        <a:buChar char="►"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项目实施过程中遇到的关键问题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177800" marR="0" lvl="0" indent="-177800" algn="l" defTabSz="1042988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D200"/>
                        </a:buClr>
                        <a:buSzPct val="75000"/>
                        <a:buFont typeface="Arial" pitchFamily="34" charset="0"/>
                        <a:buChar char="►"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其他需要讨论的问题</a:t>
                      </a:r>
                    </a:p>
                  </a:txBody>
                  <a:tcPr marL="88156" marR="88156" marT="44070" marB="4407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标题 1"/>
          <p:cNvSpPr txBox="1">
            <a:spLocks/>
          </p:cNvSpPr>
          <p:nvPr/>
        </p:nvSpPr>
        <p:spPr bwMode="auto">
          <a:xfrm>
            <a:off x="569912" y="452438"/>
            <a:ext cx="6688137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defTabSz="1014413" latinLnBrk="1">
              <a:defRPr sz="2400" b="1">
                <a:solidFill>
                  <a:srgbClr val="666666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  <a:lvl2pPr latinLnBrk="1">
              <a:defRPr sz="2000" b="1">
                <a:latin typeface="微软雅黑" pitchFamily="34" charset="-122"/>
                <a:ea typeface="微软雅黑" pitchFamily="34" charset="-122"/>
              </a:defRPr>
            </a:lvl2pPr>
            <a:lvl3pPr latinLnBrk="1">
              <a:defRPr sz="2000" b="1">
                <a:latin typeface="微软雅黑" pitchFamily="34" charset="-122"/>
                <a:ea typeface="微软雅黑" pitchFamily="34" charset="-122"/>
              </a:defRPr>
            </a:lvl3pPr>
            <a:lvl4pPr latinLnBrk="1">
              <a:defRPr sz="2000" b="1">
                <a:latin typeface="微软雅黑" pitchFamily="34" charset="-122"/>
                <a:ea typeface="微软雅黑" pitchFamily="34" charset="-122"/>
              </a:defRPr>
            </a:lvl4pPr>
            <a:lvl5pPr latinLnBrk="1">
              <a:defRPr sz="2000" b="1">
                <a:latin typeface="微软雅黑" pitchFamily="34" charset="-122"/>
                <a:ea typeface="微软雅黑" pitchFamily="34" charset="-122"/>
              </a:defRPr>
            </a:lvl5pPr>
            <a:lvl6pPr marL="342900" fontAlgn="base" latinLnBrk="1"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accent1"/>
                </a:solidFill>
                <a:latin typeface="Arial" charset="0"/>
              </a:defRPr>
            </a:lvl6pPr>
            <a:lvl7pPr marL="685800" fontAlgn="base" latinLnBrk="1"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accent1"/>
                </a:solidFill>
                <a:latin typeface="Arial" charset="0"/>
              </a:defRPr>
            </a:lvl7pPr>
            <a:lvl8pPr marL="1028700" fontAlgn="base" latinLnBrk="1"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accent1"/>
                </a:solidFill>
                <a:latin typeface="Arial" charset="0"/>
              </a:defRPr>
            </a:lvl8pPr>
            <a:lvl9pPr marL="1371600" fontAlgn="base" latinLnBrk="1"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项目沟通管理</a:t>
            </a:r>
          </a:p>
        </p:txBody>
      </p:sp>
    </p:spTree>
    <p:extLst>
      <p:ext uri="{BB962C8B-B14F-4D97-AF65-F5344CB8AC3E}">
        <p14:creationId xmlns:p14="http://schemas.microsoft.com/office/powerpoint/2010/main" val="171279031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7" name="标题 2"/>
          <p:cNvSpPr>
            <a:spLocks noGrp="1"/>
          </p:cNvSpPr>
          <p:nvPr>
            <p:ph type="title"/>
          </p:nvPr>
        </p:nvSpPr>
        <p:spPr>
          <a:xfrm>
            <a:off x="609600" y="454025"/>
            <a:ext cx="10972800" cy="5016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defTabSz="1014413" eaLnBrk="0" hangingPunct="0"/>
            <a:r>
              <a:rPr lang="en-US" altLang="zh-CN" sz="2800" kern="1200" dirty="0">
                <a:latin typeface="楷体" panose="02010609060101010101" pitchFamily="49" charset="-122"/>
                <a:ea typeface="楷体" panose="02010609060101010101" pitchFamily="49" charset="-122"/>
              </a:rPr>
              <a:t>3.3</a:t>
            </a:r>
            <a:r>
              <a:rPr lang="zh-CN" altLang="en-US" sz="2800" kern="1200" dirty="0">
                <a:latin typeface="楷体" panose="02010609060101010101" pitchFamily="49" charset="-122"/>
                <a:ea typeface="楷体" panose="02010609060101010101" pitchFamily="49" charset="-122"/>
              </a:rPr>
              <a:t>项目管理及培训</a:t>
            </a:r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92163" name="图片 5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8381" y="1139687"/>
            <a:ext cx="10429461" cy="536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9768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6"/>
          <p:cNvSpPr>
            <a:spLocks noChangeArrowheads="1"/>
          </p:cNvSpPr>
          <p:nvPr/>
        </p:nvSpPr>
        <p:spPr bwMode="auto">
          <a:xfrm>
            <a:off x="163923" y="758620"/>
            <a:ext cx="11752262" cy="565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zh-CN" altLang="en-US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26" name="MH_Entry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18735" y="3708925"/>
            <a:ext cx="4909244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342900" indent="-3429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buClr>
                <a:srgbClr val="515151"/>
              </a:buClr>
              <a:buSzPct val="80000"/>
              <a:defRPr/>
            </a:pPr>
            <a:r>
              <a:rPr lang="zh-CN" altLang="en-US" sz="2400" b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业务流程及风险点梳理</a:t>
            </a:r>
            <a:endParaRPr lang="zh-CN" altLang="en-US" sz="2400" b="1" dirty="0">
              <a:solidFill>
                <a:srgbClr val="000000">
                  <a:lumMod val="50000"/>
                  <a:lumOff val="5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0" name="MH_Number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01185" y="1937275"/>
            <a:ext cx="27146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Clr>
                <a:srgbClr val="515151"/>
              </a:buClr>
              <a:buSzPct val="80000"/>
              <a:buFontTx/>
              <a:buNone/>
            </a:pPr>
            <a:r>
              <a:rPr lang="en-US" altLang="zh-CN" sz="3200" b="1">
                <a:solidFill>
                  <a:srgbClr val="00277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200" b="1">
              <a:solidFill>
                <a:srgbClr val="00277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MH_Others_1"/>
          <p:cNvCxnSpPr/>
          <p:nvPr>
            <p:custDataLst>
              <p:tags r:id="rId4"/>
            </p:custDataLst>
          </p:nvPr>
        </p:nvCxnSpPr>
        <p:spPr>
          <a:xfrm rot="20700000" flipH="1">
            <a:off x="4817085" y="2092850"/>
            <a:ext cx="215900" cy="250825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Entry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99685" y="2839045"/>
            <a:ext cx="5053260" cy="43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342900" indent="-3429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buClr>
                <a:srgbClr val="515151"/>
              </a:buClr>
              <a:buSzPct val="80000"/>
              <a:defRPr/>
            </a:pPr>
            <a:r>
              <a:rPr lang="zh-CN" altLang="en-US" sz="2400" b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制度梳理</a:t>
            </a:r>
            <a:endParaRPr lang="zh-CN" altLang="en-US" sz="2400" b="1" dirty="0">
              <a:solidFill>
                <a:srgbClr val="000000">
                  <a:lumMod val="50000"/>
                  <a:lumOff val="5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3" name="MH_Number_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601185" y="2784355"/>
            <a:ext cx="27146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Clr>
                <a:srgbClr val="515151"/>
              </a:buClr>
              <a:buSzPct val="80000"/>
              <a:buFontTx/>
              <a:buNone/>
            </a:pPr>
            <a:r>
              <a:rPr lang="en-US" altLang="zh-CN" sz="3200" b="1">
                <a:solidFill>
                  <a:srgbClr val="00277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200" b="1">
              <a:solidFill>
                <a:srgbClr val="00277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0" name="MH_Others_2"/>
          <p:cNvCxnSpPr/>
          <p:nvPr>
            <p:custDataLst>
              <p:tags r:id="rId7"/>
            </p:custDataLst>
          </p:nvPr>
        </p:nvCxnSpPr>
        <p:spPr>
          <a:xfrm rot="20700000" flipH="1">
            <a:off x="4817085" y="2939930"/>
            <a:ext cx="215900" cy="250825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MH_Entry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80635" y="1931793"/>
            <a:ext cx="5197276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342900" indent="-3429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buClr>
                <a:srgbClr val="515151"/>
              </a:buClr>
              <a:buSzPct val="80000"/>
              <a:defRPr/>
            </a:pPr>
            <a:r>
              <a:rPr lang="zh-CN" altLang="en-US" sz="2400" b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内部控制基础性自评价</a:t>
            </a:r>
            <a:endParaRPr lang="zh-CN" altLang="en-US" sz="2400" b="1" dirty="0">
              <a:solidFill>
                <a:srgbClr val="000000">
                  <a:lumMod val="50000"/>
                  <a:lumOff val="5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6" name="MH_Number_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601185" y="3703443"/>
            <a:ext cx="27146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Clr>
                <a:srgbClr val="515151"/>
              </a:buClr>
              <a:buSzPct val="80000"/>
              <a:buFontTx/>
              <a:buNone/>
            </a:pPr>
            <a:r>
              <a:rPr lang="en-US" altLang="zh-CN" sz="3200" b="1" dirty="0">
                <a:solidFill>
                  <a:srgbClr val="00277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00277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0" name="MH_Others_3"/>
          <p:cNvCxnSpPr/>
          <p:nvPr>
            <p:custDataLst>
              <p:tags r:id="rId10"/>
            </p:custDataLst>
          </p:nvPr>
        </p:nvCxnSpPr>
        <p:spPr>
          <a:xfrm rot="20700000" flipH="1">
            <a:off x="4817085" y="3857430"/>
            <a:ext cx="215900" cy="252413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MH_Others_1"/>
          <p:cNvCxnSpPr/>
          <p:nvPr>
            <p:custDataLst>
              <p:tags r:id="rId11"/>
            </p:custDataLst>
          </p:nvPr>
        </p:nvCxnSpPr>
        <p:spPr>
          <a:xfrm>
            <a:off x="1630204" y="906589"/>
            <a:ext cx="8866757" cy="0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MH_Others_2"/>
          <p:cNvCxnSpPr/>
          <p:nvPr>
            <p:custDataLst>
              <p:tags r:id="rId12"/>
            </p:custDataLst>
          </p:nvPr>
        </p:nvCxnSpPr>
        <p:spPr>
          <a:xfrm flipV="1">
            <a:off x="1630204" y="6016752"/>
            <a:ext cx="8722741" cy="9525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MH_Others_3"/>
          <p:cNvCxnSpPr/>
          <p:nvPr>
            <p:custDataLst>
              <p:tags r:id="rId13"/>
            </p:custDataLst>
          </p:nvPr>
        </p:nvCxnSpPr>
        <p:spPr>
          <a:xfrm>
            <a:off x="4057491" y="906589"/>
            <a:ext cx="0" cy="512445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Others_4"/>
          <p:cNvSpPr/>
          <p:nvPr>
            <p:custDataLst>
              <p:tags r:id="rId14"/>
            </p:custDataLst>
          </p:nvPr>
        </p:nvSpPr>
        <p:spPr>
          <a:xfrm>
            <a:off x="1630204" y="1952223"/>
            <a:ext cx="2427287" cy="6048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第二部分</a:t>
            </a:r>
            <a:endParaRPr lang="zh-CN" altLang="en-US" sz="3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MH_Others_5"/>
          <p:cNvSpPr/>
          <p:nvPr>
            <p:custDataLst>
              <p:tags r:id="rId15"/>
            </p:custDataLst>
          </p:nvPr>
        </p:nvSpPr>
        <p:spPr>
          <a:xfrm>
            <a:off x="1630204" y="2617757"/>
            <a:ext cx="2427287" cy="34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80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MH_Number_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601185" y="4629414"/>
            <a:ext cx="271463" cy="477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Clr>
                <a:srgbClr val="515151"/>
              </a:buClr>
              <a:buSzPct val="80000"/>
              <a:buFontTx/>
              <a:buNone/>
            </a:pPr>
            <a:r>
              <a:rPr lang="en-US" altLang="zh-CN" sz="3200" b="1" dirty="0">
                <a:solidFill>
                  <a:srgbClr val="00277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00277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8" name="MH_Others_3"/>
          <p:cNvCxnSpPr/>
          <p:nvPr>
            <p:custDataLst>
              <p:tags r:id="rId17"/>
            </p:custDataLst>
          </p:nvPr>
        </p:nvCxnSpPr>
        <p:spPr>
          <a:xfrm flipH="1">
            <a:off x="4853428" y="4759761"/>
            <a:ext cx="143214" cy="299691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Entry_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99685" y="4628660"/>
            <a:ext cx="4909244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342900" indent="-3429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buClr>
                <a:srgbClr val="515151"/>
              </a:buClr>
              <a:buSzPct val="80000"/>
              <a:defRPr/>
            </a:pPr>
            <a:r>
              <a:rPr lang="zh-CN" altLang="en-US" sz="2400" b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权限指引表及风险控制矩阵</a:t>
            </a:r>
            <a:endParaRPr lang="zh-CN" altLang="en-US" sz="2400" b="1" dirty="0">
              <a:solidFill>
                <a:srgbClr val="000000">
                  <a:lumMod val="50000"/>
                  <a:lumOff val="5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1630203" y="2916263"/>
            <a:ext cx="2427287" cy="10214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3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要点工作</a:t>
            </a:r>
            <a:endParaRPr lang="en-US" altLang="zh-CN" sz="3600" b="1" dirty="0" smtClean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3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endParaRPr lang="zh-CN" altLang="en-US" sz="3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987446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67953"/>
            <a:ext cx="10972800" cy="908050"/>
          </a:xfrm>
        </p:spPr>
        <p:txBody>
          <a:bodyPr/>
          <a:lstStyle/>
          <a:p>
            <a:pPr>
              <a:defRPr/>
            </a:pP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内部控制基础性评价</a:t>
            </a:r>
            <a:endParaRPr 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3" y="1157159"/>
            <a:ext cx="6514457" cy="488117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108" y="1544172"/>
            <a:ext cx="1894703" cy="45749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 bwMode="auto">
          <a:xfrm>
            <a:off x="8802127" y="1601630"/>
            <a:ext cx="1524002" cy="457490"/>
          </a:xfrm>
          <a:prstGeom prst="rect">
            <a:avLst/>
          </a:prstGeom>
          <a:solidFill>
            <a:srgbClr val="00B0F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r>
              <a:rPr lang="zh-CN" altLang="en-US" sz="1400" dirty="0">
                <a:solidFill>
                  <a:srgbClr val="000000"/>
                </a:solidFill>
              </a:rPr>
              <a:t>各</a:t>
            </a:r>
            <a:r>
              <a:rPr lang="zh-CN" altLang="en-US" sz="1400" dirty="0" smtClean="0">
                <a:solidFill>
                  <a:srgbClr val="000000"/>
                </a:solidFill>
              </a:rPr>
              <a:t>部门需</a:t>
            </a:r>
            <a:r>
              <a:rPr lang="zh-CN" altLang="en-US" sz="1400" dirty="0">
                <a:solidFill>
                  <a:srgbClr val="000000"/>
                </a:solidFill>
              </a:rPr>
              <a:t>做事项</a:t>
            </a:r>
            <a:endParaRPr lang="en-US" altLang="zh-CN" sz="1400" dirty="0">
              <a:solidFill>
                <a:srgbClr val="000000"/>
              </a:solidFill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7545859" y="2333302"/>
            <a:ext cx="4036541" cy="457490"/>
          </a:xfrm>
          <a:prstGeom prst="rect">
            <a:avLst/>
          </a:prstGeom>
          <a:solidFill>
            <a:srgbClr val="00B0F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</a:rPr>
              <a:t>1</a:t>
            </a:r>
            <a:r>
              <a:rPr lang="en-US" altLang="zh-CN" sz="1400" dirty="0" smtClean="0">
                <a:solidFill>
                  <a:srgbClr val="000000"/>
                </a:solidFill>
              </a:rPr>
              <a:t>.</a:t>
            </a:r>
            <a:r>
              <a:rPr lang="zh-CN" altLang="en-US" sz="1400" dirty="0" smtClean="0">
                <a:solidFill>
                  <a:srgbClr val="000000"/>
                </a:solidFill>
              </a:rPr>
              <a:t>自评分。事项</a:t>
            </a:r>
            <a:r>
              <a:rPr lang="zh-CN" altLang="en-US" sz="1400" dirty="0">
                <a:solidFill>
                  <a:srgbClr val="000000"/>
                </a:solidFill>
              </a:rPr>
              <a:t>主要职责人填自评分</a:t>
            </a:r>
            <a:endParaRPr lang="en-US" altLang="zh-CN" sz="1400" dirty="0">
              <a:solidFill>
                <a:srgbClr val="000000"/>
              </a:solidFill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7545858" y="3280702"/>
            <a:ext cx="4036541" cy="380726"/>
          </a:xfrm>
          <a:prstGeom prst="rect">
            <a:avLst/>
          </a:prstGeom>
          <a:solidFill>
            <a:srgbClr val="00B0F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</a:rPr>
              <a:t>2.</a:t>
            </a:r>
            <a:r>
              <a:rPr lang="zh-CN" altLang="en-US" sz="1400" dirty="0">
                <a:solidFill>
                  <a:srgbClr val="000000"/>
                </a:solidFill>
              </a:rPr>
              <a:t>自评人签字。自评人为该事项主要职责人</a:t>
            </a:r>
            <a:endParaRPr lang="en-US" altLang="zh-CN" sz="1400" dirty="0">
              <a:solidFill>
                <a:srgbClr val="000000"/>
              </a:solidFill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7545858" y="4090435"/>
            <a:ext cx="4036541" cy="984071"/>
          </a:xfrm>
          <a:prstGeom prst="rect">
            <a:avLst/>
          </a:prstGeom>
          <a:solidFill>
            <a:srgbClr val="00B0F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</a:rPr>
              <a:t>3.</a:t>
            </a:r>
            <a:r>
              <a:rPr lang="zh-CN" altLang="en-US" sz="1400" dirty="0">
                <a:solidFill>
                  <a:srgbClr val="000000"/>
                </a:solidFill>
              </a:rPr>
              <a:t>支撑材料。各部门接口人根据实施</a:t>
            </a:r>
            <a:r>
              <a:rPr lang="zh-CN" altLang="en-US" sz="1400" dirty="0" smtClean="0">
                <a:solidFill>
                  <a:srgbClr val="000000"/>
                </a:solidFill>
              </a:rPr>
              <a:t>证据组织相关人员准备好</a:t>
            </a:r>
            <a:r>
              <a:rPr lang="zh-CN" altLang="en-US" sz="1400" dirty="0">
                <a:solidFill>
                  <a:srgbClr val="000000"/>
                </a:solidFill>
              </a:rPr>
              <a:t>支撑材料，项目组根据支撑材料进行复评</a:t>
            </a:r>
            <a:r>
              <a:rPr lang="zh-CN" altLang="en-US" sz="1400" dirty="0" smtClean="0">
                <a:solidFill>
                  <a:srgbClr val="000000"/>
                </a:solidFill>
              </a:rPr>
              <a:t>。</a:t>
            </a:r>
            <a:r>
              <a:rPr lang="zh-CN" altLang="en-US" sz="1400" b="1" i="1" dirty="0" smtClean="0">
                <a:solidFill>
                  <a:srgbClr val="FF0000"/>
                </a:solidFill>
              </a:rPr>
              <a:t>复评在访谈调研时同步进行，大家在访谈调研前做好资料的准备。</a:t>
            </a:r>
            <a:endParaRPr lang="zh-CN" altLang="en-US" sz="1400" b="1" i="1" dirty="0">
              <a:solidFill>
                <a:srgbClr val="FF0000"/>
              </a:solidFill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7545858" y="5412610"/>
            <a:ext cx="4036541" cy="518633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r>
              <a:rPr lang="zh-CN" altLang="en-US" sz="1400" dirty="0" smtClean="0">
                <a:solidFill>
                  <a:srgbClr val="000000"/>
                </a:solidFill>
              </a:rPr>
              <a:t>成果：内控基础性评价报告</a:t>
            </a:r>
            <a:endParaRPr lang="zh-CN" alt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7276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6"/>
          <p:cNvSpPr>
            <a:spLocks noChangeArrowheads="1"/>
          </p:cNvSpPr>
          <p:nvPr/>
        </p:nvSpPr>
        <p:spPr bwMode="auto">
          <a:xfrm>
            <a:off x="622300" y="460673"/>
            <a:ext cx="5718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宋体" panose="02010600030101010101" pitchFamily="2" charset="-12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宋体" panose="02010600030101010101" pitchFamily="2" charset="-122"/>
              <a:buChar char="-"/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lnSpc>
                <a:spcPct val="104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zh-CN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制度梳理</a:t>
            </a:r>
            <a:endParaRPr lang="en-US" altLang="zh-CN" sz="2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7308" y="1383957"/>
            <a:ext cx="6218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solidFill>
                  <a:srgbClr val="000000"/>
                </a:solidFill>
              </a:rPr>
              <a:t>根据项目组的要求提供制度文件资料</a:t>
            </a:r>
            <a:endParaRPr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69772" y="2133604"/>
            <a:ext cx="6853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要求：</a:t>
            </a:r>
            <a:r>
              <a:rPr lang="zh-CN" altLang="en-US" sz="2800" i="1" dirty="0" smtClean="0">
                <a:solidFill>
                  <a:srgbClr val="FF0000"/>
                </a:solidFill>
              </a:rPr>
              <a:t>正在使用的版本或将要试行的版本</a:t>
            </a:r>
            <a:endParaRPr lang="zh-CN" altLang="en-US" sz="2800" i="1" dirty="0">
              <a:solidFill>
                <a:srgbClr val="FF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772" y="3132223"/>
            <a:ext cx="8591386" cy="187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25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641750" y="440165"/>
            <a:ext cx="109162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3.1</a:t>
            </a:r>
            <a:r>
              <a:rPr lang="zh-CN" altLang="en-US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流程框架</a:t>
            </a:r>
            <a:endParaRPr lang="zh-CN" altLang="en-US" sz="2400" b="1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09" y="2717712"/>
            <a:ext cx="9807526" cy="360070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41750" y="1280432"/>
            <a:ext cx="5240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solidFill>
                  <a:srgbClr val="000000"/>
                </a:solidFill>
              </a:rPr>
              <a:t> 各部门确认本部门的流程框架</a:t>
            </a:r>
            <a:endParaRPr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2685534" y="2085240"/>
            <a:ext cx="1787611" cy="350881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访谈调研初步确定</a:t>
            </a:r>
          </a:p>
        </p:txBody>
      </p:sp>
      <p:sp>
        <p:nvSpPr>
          <p:cNvPr id="23" name="矩形 22"/>
          <p:cNvSpPr/>
          <p:nvPr/>
        </p:nvSpPr>
        <p:spPr bwMode="auto">
          <a:xfrm>
            <a:off x="6635578" y="2050595"/>
            <a:ext cx="1787611" cy="350881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沟通定稿</a:t>
            </a:r>
          </a:p>
        </p:txBody>
      </p:sp>
      <p:sp>
        <p:nvSpPr>
          <p:cNvPr id="21" name="右箭头 20"/>
          <p:cNvSpPr/>
          <p:nvPr/>
        </p:nvSpPr>
        <p:spPr bwMode="auto">
          <a:xfrm>
            <a:off x="5107794" y="2017392"/>
            <a:ext cx="978408" cy="484632"/>
          </a:xfrm>
          <a:prstGeom prst="rightArrow">
            <a:avLst/>
          </a:prstGeom>
          <a:solidFill>
            <a:schemeClr val="accent6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endParaRPr lang="zh-CN" altLang="en-US" sz="14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45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641750" y="440165"/>
            <a:ext cx="109162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3.1</a:t>
            </a:r>
            <a:r>
              <a:rPr lang="zh-CN" altLang="en-US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流程梳理</a:t>
            </a:r>
            <a:endParaRPr lang="zh-CN" altLang="en-US" sz="2400" b="1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379" y="2389304"/>
            <a:ext cx="8534399" cy="396402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89686" y="1087395"/>
            <a:ext cx="6032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rgbClr val="000000"/>
                </a:solidFill>
              </a:rPr>
              <a:t>各主责部门沟通确认本部门</a:t>
            </a:r>
            <a:r>
              <a:rPr lang="zh-CN" altLang="en-US" sz="2800" dirty="0" smtClean="0">
                <a:solidFill>
                  <a:srgbClr val="000000"/>
                </a:solidFill>
              </a:rPr>
              <a:t>的流程</a:t>
            </a:r>
            <a:endParaRPr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3212756" y="1714536"/>
            <a:ext cx="1787611" cy="350881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访谈调研初步确定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7162800" y="1679891"/>
            <a:ext cx="1787611" cy="350881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沟通定稿</a:t>
            </a:r>
          </a:p>
        </p:txBody>
      </p:sp>
      <p:sp>
        <p:nvSpPr>
          <p:cNvPr id="9" name="右箭头 8"/>
          <p:cNvSpPr/>
          <p:nvPr/>
        </p:nvSpPr>
        <p:spPr bwMode="auto">
          <a:xfrm>
            <a:off x="5635016" y="1646688"/>
            <a:ext cx="978408" cy="484632"/>
          </a:xfrm>
          <a:prstGeom prst="rightArrow">
            <a:avLst/>
          </a:prstGeom>
          <a:solidFill>
            <a:schemeClr val="accent6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endParaRPr lang="zh-CN" altLang="en-US" sz="14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983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641750" y="440165"/>
            <a:ext cx="109162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3.2</a:t>
            </a:r>
            <a:r>
              <a:rPr lang="zh-CN" altLang="en-US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风险点梳理</a:t>
            </a:r>
            <a:endParaRPr lang="zh-CN" altLang="en-US" sz="2400" b="1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9686" y="1087395"/>
            <a:ext cx="6391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rgbClr val="000000"/>
                </a:solidFill>
              </a:rPr>
              <a:t>各主责部门沟通确认本部门</a:t>
            </a:r>
            <a:r>
              <a:rPr lang="zh-CN" altLang="en-US" sz="2800" dirty="0" smtClean="0">
                <a:solidFill>
                  <a:srgbClr val="000000"/>
                </a:solidFill>
              </a:rPr>
              <a:t>的风险点</a:t>
            </a:r>
            <a:endParaRPr lang="zh-CN" altLang="en-US" sz="2800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099" y="2076266"/>
            <a:ext cx="7743568" cy="42917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2816" y="1610615"/>
            <a:ext cx="5742930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89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641750" y="440165"/>
            <a:ext cx="109162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4.1</a:t>
            </a:r>
            <a:r>
              <a:rPr lang="zh-CN" altLang="en-US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权限指引表</a:t>
            </a:r>
            <a:endParaRPr lang="zh-CN" altLang="en-US" sz="2400" b="1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9686" y="1087395"/>
            <a:ext cx="7109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rgbClr val="000000"/>
                </a:solidFill>
              </a:rPr>
              <a:t>各主责部门沟通确认本部门</a:t>
            </a:r>
            <a:r>
              <a:rPr lang="zh-CN" altLang="en-US" sz="2800" dirty="0" smtClean="0">
                <a:solidFill>
                  <a:srgbClr val="000000"/>
                </a:solidFill>
              </a:rPr>
              <a:t>的权限指引表</a:t>
            </a:r>
            <a:endParaRPr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3435180" y="1706298"/>
            <a:ext cx="1787611" cy="350881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双方沟通确定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7385224" y="1671653"/>
            <a:ext cx="1787611" cy="350881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沟通定稿</a:t>
            </a:r>
          </a:p>
        </p:txBody>
      </p:sp>
      <p:sp>
        <p:nvSpPr>
          <p:cNvPr id="9" name="右箭头 8"/>
          <p:cNvSpPr/>
          <p:nvPr/>
        </p:nvSpPr>
        <p:spPr bwMode="auto">
          <a:xfrm>
            <a:off x="5857440" y="1638450"/>
            <a:ext cx="978408" cy="484632"/>
          </a:xfrm>
          <a:prstGeom prst="rightArrow">
            <a:avLst/>
          </a:prstGeom>
          <a:solidFill>
            <a:schemeClr val="accent6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endParaRPr lang="zh-CN" altLang="en-US" sz="14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849" y="2218765"/>
            <a:ext cx="8326523" cy="378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71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641750" y="440165"/>
            <a:ext cx="109162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4.2</a:t>
            </a:r>
            <a:r>
              <a:rPr lang="zh-CN" altLang="en-US" sz="24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风险控制矩阵</a:t>
            </a:r>
            <a:endParaRPr lang="zh-CN" altLang="en-US" sz="2400" b="1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9686" y="1087395"/>
            <a:ext cx="7468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rgbClr val="000000"/>
                </a:solidFill>
              </a:rPr>
              <a:t>各主责部门沟通确认本部门</a:t>
            </a:r>
            <a:r>
              <a:rPr lang="zh-CN" altLang="en-US" sz="2800" dirty="0" smtClean="0">
                <a:solidFill>
                  <a:srgbClr val="000000"/>
                </a:solidFill>
              </a:rPr>
              <a:t>的风险控制矩阵</a:t>
            </a:r>
            <a:endParaRPr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3435180" y="1706298"/>
            <a:ext cx="1787611" cy="350881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双方沟通确定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7385224" y="1671653"/>
            <a:ext cx="1787611" cy="350881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沟通定稿</a:t>
            </a:r>
          </a:p>
        </p:txBody>
      </p:sp>
      <p:sp>
        <p:nvSpPr>
          <p:cNvPr id="9" name="右箭头 8"/>
          <p:cNvSpPr/>
          <p:nvPr/>
        </p:nvSpPr>
        <p:spPr bwMode="auto">
          <a:xfrm>
            <a:off x="5857440" y="1638450"/>
            <a:ext cx="978408" cy="484632"/>
          </a:xfrm>
          <a:prstGeom prst="rightArrow">
            <a:avLst/>
          </a:prstGeom>
          <a:solidFill>
            <a:schemeClr val="accent6"/>
          </a:solidFill>
          <a:ln w="31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/>
            <a:endParaRPr lang="zh-CN" altLang="en-US" sz="14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934" y="2022534"/>
            <a:ext cx="7886443" cy="434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707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/>
          <p:cNvGraphicFramePr>
            <a:graphicFrameLocks noChangeAspect="1"/>
          </p:cNvGraphicFramePr>
          <p:nvPr>
            <p:extLst/>
          </p:nvPr>
        </p:nvGraphicFramePr>
        <p:xfrm>
          <a:off x="1415480" y="548681"/>
          <a:ext cx="9271030" cy="5832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r:id="rId3" imgW="10972800" imgH="8229600" progId="">
                  <p:embed/>
                </p:oleObj>
              </mc:Choice>
              <mc:Fallback>
                <p:oleObj r:id="rId3" imgW="10972800" imgH="8229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5480" y="548681"/>
                        <a:ext cx="9271030" cy="58326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1424" y="1391779"/>
            <a:ext cx="10441160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7200" dirty="0">
                <a:solidFill>
                  <a:srgbClr val="617299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为承诺负责 竭尽全力！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5480" y="3689881"/>
            <a:ext cx="5858156" cy="23544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深圳市福田区深南大道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1006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号深圳国际创新中心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栋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楼西</a:t>
            </a:r>
            <a:endParaRPr lang="en-US" altLang="zh-CN" sz="16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0755-83890942 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传真：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0755-83890258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北京市西城区宣武门外大街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号富卓大厦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座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408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409     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010-63013583   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传真：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010-63019029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武汉市洪山区光谷国际广场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座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705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706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027-87497827   </a:t>
            </a:r>
            <a:r>
              <a:rPr lang="zh-CN" altLang="en-US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传真：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027-87497827</a:t>
            </a:r>
            <a:endParaRPr lang="zh-CN" altLang="en-US" sz="16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9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25997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AUTOCOLOR" val="TRUE"/>
  <p:tag name="MH_TYPE" val="CONTENTS"/>
  <p:tag name="ID" val="54714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ENTRY"/>
  <p:tag name="ID" val="547148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NUMBER"/>
  <p:tag name="ID" val="547148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ENTRY"/>
  <p:tag name="ID" val="547148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NUMBER"/>
  <p:tag name="ID" val="547148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ENTRY"/>
  <p:tag name="ID" val="547148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NUMBER"/>
  <p:tag name="ID" val="547148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0200413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0200413"/>
  <p:tag name="MH_LIBRARY" val="GRAPHIC"/>
  <p:tag name="MH_ORDER" val="文本占位符 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0200413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0200413"/>
  <p:tag name="MH_LIBRARY" val="GRAPHIC"/>
  <p:tag name="MH_ORDER" val="文本占位符 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0200413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0200413"/>
  <p:tag name="MH_LIBRARY" val="GRAPHIC"/>
  <p:tag name="MH_ORDER" val="文本占位符 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AUTOCOLOR" val="TRUE"/>
  <p:tag name="MH_TYPE" val="CONTENTS"/>
  <p:tag name="ID" val="54714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ENTRY"/>
  <p:tag name="ID" val="547148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NUMBER"/>
  <p:tag name="ID" val="547148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ENTRY"/>
  <p:tag name="ID" val="547148"/>
  <p:tag name="MH_ORDER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NUMBER"/>
  <p:tag name="ID" val="547148"/>
  <p:tag name="MH_ORDER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ENTRY"/>
  <p:tag name="ID" val="547148"/>
  <p:tag name="MH_ORDER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NUMBER"/>
  <p:tag name="ID" val="547148"/>
  <p:tag name="MH_ORDER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NUMBER"/>
  <p:tag name="ID" val="547148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OTHERS"/>
  <p:tag name="ID" val="54714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11702"/>
  <p:tag name="MH_LIBRARY" val="CONTENTS"/>
  <p:tag name="MH_TYPE" val="ENTRY"/>
  <p:tag name="ID" val="547148"/>
  <p:tag name="MH_ORDER" val="1"/>
</p:tagLst>
</file>

<file path=ppt/theme/theme1.xml><?xml version="1.0" encoding="utf-8"?>
<a:theme xmlns:a="http://schemas.openxmlformats.org/drawingml/2006/main" name="政府事业部模板">
  <a:themeElements>
    <a:clrScheme name="DIB2013">
      <a:dk1>
        <a:srgbClr val="000000"/>
      </a:dk1>
      <a:lt1>
        <a:srgbClr val="FFFFFF"/>
      </a:lt1>
      <a:dk2>
        <a:srgbClr val="002776"/>
      </a:dk2>
      <a:lt2>
        <a:srgbClr val="595959"/>
      </a:lt2>
      <a:accent1>
        <a:srgbClr val="002776"/>
      </a:accent1>
      <a:accent2>
        <a:srgbClr val="92D4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C9DD03"/>
      </a:accent6>
      <a:hlink>
        <a:srgbClr val="00A1DE"/>
      </a:hlink>
      <a:folHlink>
        <a:srgbClr val="72C7E7"/>
      </a:folHlink>
    </a:clrScheme>
    <a:fontScheme name="bcs_white_background_imagery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6"/>
        </a:solidFill>
        <a:ln w="3175" cap="flat" cmpd="sng" algn="ctr">
          <a:solidFill>
            <a:schemeClr val="accent6">
              <a:lumMod val="60000"/>
              <a:lumOff val="40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>
        <a:defPPr eaLnBrk="1" hangingPunct="1">
          <a:defRPr sz="1400" b="1" dirty="0" smtClean="0">
            <a:latin typeface="微软雅黑" panose="020B0503020204020204" pitchFamily="34" charset="-122"/>
            <a:ea typeface="微软雅黑" panose="020B0503020204020204" pitchFamily="34" charset="-122"/>
            <a:cs typeface="Arial" charset="0"/>
          </a:defRPr>
        </a:defPPr>
      </a:lstStyle>
    </a:spDef>
    <a:lnDef>
      <a:spPr bwMode="auto">
        <a:noFill/>
        <a:ln w="12700">
          <a:solidFill>
            <a:schemeClr val="hlink"/>
          </a:solidFill>
          <a:miter lim="800000"/>
          <a:headEnd/>
          <a:tailEnd/>
        </a:ln>
      </a:spPr>
      <a:bodyPr/>
      <a:lstStyle/>
    </a:lnDef>
  </a:objectDefaults>
  <a:extraClrSchemeLst>
    <a:extraClrScheme>
      <a:clrScheme name="bcs_white_background_imagery 1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669900"/>
        </a:hlink>
        <a:folHlink>
          <a:srgbClr val="8CC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政府事业部模板" id="{DAD0EEBC-A8C5-4D38-8A9D-F1AC6BEFF600}" vid="{99CD70A8-B3C2-4FE2-A14E-794E7DA4A578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政府事业部模板</Template>
  <TotalTime>3210</TotalTime>
  <Words>2597</Words>
  <Application>Microsoft Office PowerPoint</Application>
  <PresentationFormat>宽屏</PresentationFormat>
  <Paragraphs>483</Paragraphs>
  <Slides>32</Slides>
  <Notes>15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Arial Unicode MS</vt:lpstr>
      <vt:lpstr>Gulim</vt:lpstr>
      <vt:lpstr>方正超粗黑简体</vt:lpstr>
      <vt:lpstr>楷体</vt:lpstr>
      <vt:lpstr>宋体</vt:lpstr>
      <vt:lpstr>宋体</vt:lpstr>
      <vt:lpstr>微软雅黑</vt:lpstr>
      <vt:lpstr>Arial</vt:lpstr>
      <vt:lpstr>Bell MT</vt:lpstr>
      <vt:lpstr>Calibri</vt:lpstr>
      <vt:lpstr>Times New Roman</vt:lpstr>
      <vt:lpstr>Wingdings</vt:lpstr>
      <vt:lpstr>政府事业部模板</vt:lpstr>
      <vt:lpstr>中国矿业大学 内部控制体系建设实施方案</vt:lpstr>
      <vt:lpstr>PowerPoint 演示文稿</vt:lpstr>
      <vt:lpstr>PowerPoint 演示文稿</vt:lpstr>
      <vt:lpstr>1.1项目背景</vt:lpstr>
      <vt:lpstr>1.2项目目标</vt:lpstr>
      <vt:lpstr>PowerPoint 演示文稿</vt:lpstr>
      <vt:lpstr>PowerPoint 演示文稿</vt:lpstr>
      <vt:lpstr>PowerPoint 演示文稿</vt:lpstr>
      <vt:lpstr>PowerPoint 演示文稿</vt:lpstr>
      <vt:lpstr>2.4项目实施方案：阶段1</vt:lpstr>
      <vt:lpstr>2.4项目实施方案：阶段2</vt:lpstr>
      <vt:lpstr>2.4项目实施方案：阶段2</vt:lpstr>
      <vt:lpstr>2.4项目实施方案：阶段2</vt:lpstr>
      <vt:lpstr>2.4项目实施方案：阶段2</vt:lpstr>
      <vt:lpstr>2.4项目实施方案：阶段3</vt:lpstr>
      <vt:lpstr>2.4项目实施方案：阶段3</vt:lpstr>
      <vt:lpstr>2.4项目实施方案：阶段3</vt:lpstr>
      <vt:lpstr>2.4项目实施方案：阶段4</vt:lpstr>
      <vt:lpstr>2.4项目实施方案：阶段4</vt:lpstr>
      <vt:lpstr>PowerPoint 演示文稿</vt:lpstr>
      <vt:lpstr>PowerPoint 演示文稿</vt:lpstr>
      <vt:lpstr>PowerPoint 演示文稿</vt:lpstr>
      <vt:lpstr>3.3项目管理及培训</vt:lpstr>
      <vt:lpstr>PowerPoint 演示文稿</vt:lpstr>
      <vt:lpstr>1内部控制基础性评价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中国矿业大学 内部控制体系建设实施方案</dc:title>
  <dc:creator>wqh</dc:creator>
  <cp:lastModifiedBy>刘鹏</cp:lastModifiedBy>
  <cp:revision>243</cp:revision>
  <dcterms:created xsi:type="dcterms:W3CDTF">2016-06-16T02:23:55Z</dcterms:created>
  <dcterms:modified xsi:type="dcterms:W3CDTF">2016-11-09T05:21:23Z</dcterms:modified>
</cp:coreProperties>
</file>